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81" r:id="rId1"/>
  </p:sldMasterIdLst>
  <p:notesMasterIdLst>
    <p:notesMasterId r:id="rId106"/>
  </p:notesMasterIdLst>
  <p:sldIdLst>
    <p:sldId id="256" r:id="rId2"/>
    <p:sldId id="285" r:id="rId3"/>
    <p:sldId id="347" r:id="rId4"/>
    <p:sldId id="348" r:id="rId5"/>
    <p:sldId id="349" r:id="rId6"/>
    <p:sldId id="329" r:id="rId7"/>
    <p:sldId id="340" r:id="rId8"/>
    <p:sldId id="341" r:id="rId9"/>
    <p:sldId id="388" r:id="rId10"/>
    <p:sldId id="342" r:id="rId11"/>
    <p:sldId id="389" r:id="rId12"/>
    <p:sldId id="343" r:id="rId13"/>
    <p:sldId id="391" r:id="rId14"/>
    <p:sldId id="392" r:id="rId15"/>
    <p:sldId id="393" r:id="rId16"/>
    <p:sldId id="394" r:id="rId17"/>
    <p:sldId id="395" r:id="rId18"/>
    <p:sldId id="396" r:id="rId19"/>
    <p:sldId id="397" r:id="rId20"/>
    <p:sldId id="398" r:id="rId21"/>
    <p:sldId id="399" r:id="rId22"/>
    <p:sldId id="400" r:id="rId23"/>
    <p:sldId id="401" r:id="rId24"/>
    <p:sldId id="390" r:id="rId25"/>
    <p:sldId id="338" r:id="rId26"/>
    <p:sldId id="344" r:id="rId27"/>
    <p:sldId id="350" r:id="rId28"/>
    <p:sldId id="351" r:id="rId29"/>
    <p:sldId id="352" r:id="rId30"/>
    <p:sldId id="353" r:id="rId31"/>
    <p:sldId id="354" r:id="rId32"/>
    <p:sldId id="355" r:id="rId33"/>
    <p:sldId id="356" r:id="rId34"/>
    <p:sldId id="357" r:id="rId35"/>
    <p:sldId id="358" r:id="rId36"/>
    <p:sldId id="359" r:id="rId37"/>
    <p:sldId id="402" r:id="rId38"/>
    <p:sldId id="403" r:id="rId39"/>
    <p:sldId id="404" r:id="rId40"/>
    <p:sldId id="405" r:id="rId41"/>
    <p:sldId id="406" r:id="rId42"/>
    <p:sldId id="407" r:id="rId43"/>
    <p:sldId id="360" r:id="rId44"/>
    <p:sldId id="361" r:id="rId45"/>
    <p:sldId id="362" r:id="rId46"/>
    <p:sldId id="363" r:id="rId47"/>
    <p:sldId id="364" r:id="rId48"/>
    <p:sldId id="408" r:id="rId49"/>
    <p:sldId id="409" r:id="rId50"/>
    <p:sldId id="410" r:id="rId51"/>
    <p:sldId id="365" r:id="rId52"/>
    <p:sldId id="366" r:id="rId53"/>
    <p:sldId id="367" r:id="rId54"/>
    <p:sldId id="368" r:id="rId55"/>
    <p:sldId id="411" r:id="rId56"/>
    <p:sldId id="412" r:id="rId57"/>
    <p:sldId id="413" r:id="rId58"/>
    <p:sldId id="414" r:id="rId59"/>
    <p:sldId id="416" r:id="rId60"/>
    <p:sldId id="370" r:id="rId61"/>
    <p:sldId id="369" r:id="rId62"/>
    <p:sldId id="371" r:id="rId63"/>
    <p:sldId id="415" r:id="rId64"/>
    <p:sldId id="419" r:id="rId65"/>
    <p:sldId id="417" r:id="rId66"/>
    <p:sldId id="418" r:id="rId67"/>
    <p:sldId id="420" r:id="rId68"/>
    <p:sldId id="421" r:id="rId69"/>
    <p:sldId id="422" r:id="rId70"/>
    <p:sldId id="372" r:id="rId71"/>
    <p:sldId id="373" r:id="rId72"/>
    <p:sldId id="374" r:id="rId73"/>
    <p:sldId id="375" r:id="rId74"/>
    <p:sldId id="376" r:id="rId75"/>
    <p:sldId id="379" r:id="rId76"/>
    <p:sldId id="380" r:id="rId77"/>
    <p:sldId id="377" r:id="rId78"/>
    <p:sldId id="423" r:id="rId79"/>
    <p:sldId id="378" r:id="rId80"/>
    <p:sldId id="381" r:id="rId81"/>
    <p:sldId id="382" r:id="rId82"/>
    <p:sldId id="383" r:id="rId83"/>
    <p:sldId id="385" r:id="rId84"/>
    <p:sldId id="386" r:id="rId85"/>
    <p:sldId id="387" r:id="rId86"/>
    <p:sldId id="424" r:id="rId87"/>
    <p:sldId id="425" r:id="rId88"/>
    <p:sldId id="426" r:id="rId89"/>
    <p:sldId id="427" r:id="rId90"/>
    <p:sldId id="428" r:id="rId91"/>
    <p:sldId id="429" r:id="rId92"/>
    <p:sldId id="435" r:id="rId93"/>
    <p:sldId id="436" r:id="rId94"/>
    <p:sldId id="437" r:id="rId95"/>
    <p:sldId id="438" r:id="rId96"/>
    <p:sldId id="439" r:id="rId97"/>
    <p:sldId id="440" r:id="rId98"/>
    <p:sldId id="441" r:id="rId99"/>
    <p:sldId id="434" r:id="rId100"/>
    <p:sldId id="430" r:id="rId101"/>
    <p:sldId id="431" r:id="rId102"/>
    <p:sldId id="432" r:id="rId103"/>
    <p:sldId id="433" r:id="rId104"/>
    <p:sldId id="280" r:id="rId105"/>
  </p:sldIdLst>
  <p:sldSz cx="9145588"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1304" y="44"/>
      </p:cViewPr>
      <p:guideLst>
        <p:guide orient="horz" pos="2160"/>
        <p:guide pos="28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73D213-ED16-496D-B3E4-D80490AC91FA}" type="datetimeFigureOut">
              <a:rPr lang="en-GB" smtClean="0"/>
              <a:pPr/>
              <a:t>07/05/2025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310262-5A09-4DB3-B757-C58A5E59AE1B}" type="slidenum">
              <a:rPr lang="en-GB" smtClean="0"/>
              <a:pPr/>
              <a:t>‹#›</a:t>
            </a:fld>
            <a:endParaRPr lang="en-GB"/>
          </a:p>
        </p:txBody>
      </p:sp>
    </p:spTree>
    <p:extLst>
      <p:ext uri="{BB962C8B-B14F-4D97-AF65-F5344CB8AC3E}">
        <p14:creationId xmlns:p14="http://schemas.microsoft.com/office/powerpoint/2010/main" val="233911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1310262-5A09-4DB3-B757-C58A5E59AE1B}" type="slidenum">
              <a:rPr lang="en-GB" smtClean="0"/>
              <a:pPr/>
              <a:t>1</a:t>
            </a:fld>
            <a:endParaRPr lang="en-GB"/>
          </a:p>
        </p:txBody>
      </p:sp>
    </p:spTree>
    <p:extLst>
      <p:ext uri="{BB962C8B-B14F-4D97-AF65-F5344CB8AC3E}">
        <p14:creationId xmlns:p14="http://schemas.microsoft.com/office/powerpoint/2010/main" val="223351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3EDFB-BFB3-F828-D33C-1B5B7716B2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D1023A-C473-D1E1-BDCA-192CEB7A78D5}"/>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674E2594-91EE-EC48-8489-A2FF4F65910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E5638F7-0693-343C-923E-A412969EB8DE}"/>
              </a:ext>
            </a:extLst>
          </p:cNvPr>
          <p:cNvSpPr>
            <a:spLocks noGrp="1"/>
          </p:cNvSpPr>
          <p:nvPr>
            <p:ph type="sldNum" sz="quarter" idx="10"/>
          </p:nvPr>
        </p:nvSpPr>
        <p:spPr/>
        <p:txBody>
          <a:bodyPr/>
          <a:lstStyle/>
          <a:p>
            <a:fld id="{81310262-5A09-4DB3-B757-C58A5E59AE1B}" type="slidenum">
              <a:rPr lang="en-GB" smtClean="0"/>
              <a:pPr/>
              <a:t>10</a:t>
            </a:fld>
            <a:endParaRPr lang="en-GB"/>
          </a:p>
        </p:txBody>
      </p:sp>
    </p:spTree>
    <p:extLst>
      <p:ext uri="{BB962C8B-B14F-4D97-AF65-F5344CB8AC3E}">
        <p14:creationId xmlns:p14="http://schemas.microsoft.com/office/powerpoint/2010/main" val="263178870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2468B-E73D-6680-C8F0-6FADCB037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28358D-BE92-076D-37C6-FCD27880A3AA}"/>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6AF12F7B-08A5-948F-FC2E-2067DE94652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197A02A-F2BC-9EE1-7EF8-74D85DF54290}"/>
              </a:ext>
            </a:extLst>
          </p:cNvPr>
          <p:cNvSpPr>
            <a:spLocks noGrp="1"/>
          </p:cNvSpPr>
          <p:nvPr>
            <p:ph type="sldNum" sz="quarter" idx="10"/>
          </p:nvPr>
        </p:nvSpPr>
        <p:spPr/>
        <p:txBody>
          <a:bodyPr/>
          <a:lstStyle/>
          <a:p>
            <a:fld id="{81310262-5A09-4DB3-B757-C58A5E59AE1B}" type="slidenum">
              <a:rPr lang="en-GB" smtClean="0"/>
              <a:pPr/>
              <a:t>100</a:t>
            </a:fld>
            <a:endParaRPr lang="en-GB"/>
          </a:p>
        </p:txBody>
      </p:sp>
    </p:spTree>
    <p:extLst>
      <p:ext uri="{BB962C8B-B14F-4D97-AF65-F5344CB8AC3E}">
        <p14:creationId xmlns:p14="http://schemas.microsoft.com/office/powerpoint/2010/main" val="224392305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6A705-4F74-BE58-01D2-8611759621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8AB542-0A47-89AF-8D2A-B75854615F17}"/>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37E66DF0-D1EC-A865-AEF4-4D7841B95B5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A3D2533-3726-5847-367D-2D564421BAD0}"/>
              </a:ext>
            </a:extLst>
          </p:cNvPr>
          <p:cNvSpPr>
            <a:spLocks noGrp="1"/>
          </p:cNvSpPr>
          <p:nvPr>
            <p:ph type="sldNum" sz="quarter" idx="10"/>
          </p:nvPr>
        </p:nvSpPr>
        <p:spPr/>
        <p:txBody>
          <a:bodyPr/>
          <a:lstStyle/>
          <a:p>
            <a:fld id="{81310262-5A09-4DB3-B757-C58A5E59AE1B}" type="slidenum">
              <a:rPr lang="en-GB" smtClean="0"/>
              <a:pPr/>
              <a:t>101</a:t>
            </a:fld>
            <a:endParaRPr lang="en-GB"/>
          </a:p>
        </p:txBody>
      </p:sp>
    </p:spTree>
    <p:extLst>
      <p:ext uri="{BB962C8B-B14F-4D97-AF65-F5344CB8AC3E}">
        <p14:creationId xmlns:p14="http://schemas.microsoft.com/office/powerpoint/2010/main" val="325933449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E5C49-D9A3-EFB4-EE1D-B3105A7956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47E57F-D4C0-9D91-CA57-20FAAF12B1C8}"/>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46E1BD91-0FAB-83DE-0EC2-8428E974266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202CA7E-1D3C-0FE0-5A0E-648EEB34D16E}"/>
              </a:ext>
            </a:extLst>
          </p:cNvPr>
          <p:cNvSpPr>
            <a:spLocks noGrp="1"/>
          </p:cNvSpPr>
          <p:nvPr>
            <p:ph type="sldNum" sz="quarter" idx="10"/>
          </p:nvPr>
        </p:nvSpPr>
        <p:spPr/>
        <p:txBody>
          <a:bodyPr/>
          <a:lstStyle/>
          <a:p>
            <a:fld id="{81310262-5A09-4DB3-B757-C58A5E59AE1B}" type="slidenum">
              <a:rPr lang="en-GB" smtClean="0"/>
              <a:pPr/>
              <a:t>102</a:t>
            </a:fld>
            <a:endParaRPr lang="en-GB"/>
          </a:p>
        </p:txBody>
      </p:sp>
    </p:spTree>
    <p:extLst>
      <p:ext uri="{BB962C8B-B14F-4D97-AF65-F5344CB8AC3E}">
        <p14:creationId xmlns:p14="http://schemas.microsoft.com/office/powerpoint/2010/main" val="362808334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FBD6D-4A63-A0C1-1671-1B5790A5B1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59AD3-3654-260A-DA6F-EF30475B65AF}"/>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640998E7-72FF-F425-F9C5-6235A2DEAE7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5F7C126-E68D-8E7B-D2E0-95539900483B}"/>
              </a:ext>
            </a:extLst>
          </p:cNvPr>
          <p:cNvSpPr>
            <a:spLocks noGrp="1"/>
          </p:cNvSpPr>
          <p:nvPr>
            <p:ph type="sldNum" sz="quarter" idx="10"/>
          </p:nvPr>
        </p:nvSpPr>
        <p:spPr/>
        <p:txBody>
          <a:bodyPr/>
          <a:lstStyle/>
          <a:p>
            <a:fld id="{81310262-5A09-4DB3-B757-C58A5E59AE1B}" type="slidenum">
              <a:rPr lang="en-GB" smtClean="0"/>
              <a:pPr/>
              <a:t>103</a:t>
            </a:fld>
            <a:endParaRPr lang="en-GB"/>
          </a:p>
        </p:txBody>
      </p:sp>
    </p:spTree>
    <p:extLst>
      <p:ext uri="{BB962C8B-B14F-4D97-AF65-F5344CB8AC3E}">
        <p14:creationId xmlns:p14="http://schemas.microsoft.com/office/powerpoint/2010/main" val="324350415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1310262-5A09-4DB3-B757-C58A5E59AE1B}" type="slidenum">
              <a:rPr lang="en-GB" smtClean="0"/>
              <a:pPr/>
              <a:t>104</a:t>
            </a:fld>
            <a:endParaRPr lang="en-GB"/>
          </a:p>
        </p:txBody>
      </p:sp>
    </p:spTree>
    <p:extLst>
      <p:ext uri="{BB962C8B-B14F-4D97-AF65-F5344CB8AC3E}">
        <p14:creationId xmlns:p14="http://schemas.microsoft.com/office/powerpoint/2010/main" val="2406370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6F987-BB14-A27D-E660-1E64495CCC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057A3B-F60D-62FD-D249-50F1B1B2C756}"/>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1ED64B7C-F5CC-379C-2ACD-DE856573CD6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45610D2-D1A9-0852-D156-63BB6F85D24B}"/>
              </a:ext>
            </a:extLst>
          </p:cNvPr>
          <p:cNvSpPr>
            <a:spLocks noGrp="1"/>
          </p:cNvSpPr>
          <p:nvPr>
            <p:ph type="sldNum" sz="quarter" idx="10"/>
          </p:nvPr>
        </p:nvSpPr>
        <p:spPr/>
        <p:txBody>
          <a:bodyPr/>
          <a:lstStyle/>
          <a:p>
            <a:fld id="{81310262-5A09-4DB3-B757-C58A5E59AE1B}" type="slidenum">
              <a:rPr lang="en-GB" smtClean="0"/>
              <a:pPr/>
              <a:t>11</a:t>
            </a:fld>
            <a:endParaRPr lang="en-GB"/>
          </a:p>
        </p:txBody>
      </p:sp>
    </p:spTree>
    <p:extLst>
      <p:ext uri="{BB962C8B-B14F-4D97-AF65-F5344CB8AC3E}">
        <p14:creationId xmlns:p14="http://schemas.microsoft.com/office/powerpoint/2010/main" val="512841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E6AA9-280D-D07F-E10F-A6A4A77EA8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CBD469-BE86-A9BA-654A-1B3E86F1ED18}"/>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521B97F0-5071-8EB9-6889-9DA3F692F76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CFDBA35-1D22-4620-BF83-27A6E831BF20}"/>
              </a:ext>
            </a:extLst>
          </p:cNvPr>
          <p:cNvSpPr>
            <a:spLocks noGrp="1"/>
          </p:cNvSpPr>
          <p:nvPr>
            <p:ph type="sldNum" sz="quarter" idx="10"/>
          </p:nvPr>
        </p:nvSpPr>
        <p:spPr/>
        <p:txBody>
          <a:bodyPr/>
          <a:lstStyle/>
          <a:p>
            <a:fld id="{81310262-5A09-4DB3-B757-C58A5E59AE1B}" type="slidenum">
              <a:rPr lang="en-GB" smtClean="0"/>
              <a:pPr/>
              <a:t>12</a:t>
            </a:fld>
            <a:endParaRPr lang="en-GB"/>
          </a:p>
        </p:txBody>
      </p:sp>
    </p:spTree>
    <p:extLst>
      <p:ext uri="{BB962C8B-B14F-4D97-AF65-F5344CB8AC3E}">
        <p14:creationId xmlns:p14="http://schemas.microsoft.com/office/powerpoint/2010/main" val="2605169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D8D07-B629-3930-614D-9BD601F36C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D5AE39-E3FC-205A-A4F8-05B15B18FC1E}"/>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DB5CC003-7A94-6C20-917A-A81DA677E3B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4D18452-435D-F4DA-0DFE-C21C4FC5BE51}"/>
              </a:ext>
            </a:extLst>
          </p:cNvPr>
          <p:cNvSpPr>
            <a:spLocks noGrp="1"/>
          </p:cNvSpPr>
          <p:nvPr>
            <p:ph type="sldNum" sz="quarter" idx="10"/>
          </p:nvPr>
        </p:nvSpPr>
        <p:spPr/>
        <p:txBody>
          <a:bodyPr/>
          <a:lstStyle/>
          <a:p>
            <a:fld id="{81310262-5A09-4DB3-B757-C58A5E59AE1B}" type="slidenum">
              <a:rPr lang="en-GB" smtClean="0"/>
              <a:pPr/>
              <a:t>13</a:t>
            </a:fld>
            <a:endParaRPr lang="en-GB"/>
          </a:p>
        </p:txBody>
      </p:sp>
    </p:spTree>
    <p:extLst>
      <p:ext uri="{BB962C8B-B14F-4D97-AF65-F5344CB8AC3E}">
        <p14:creationId xmlns:p14="http://schemas.microsoft.com/office/powerpoint/2010/main" val="3802376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497A5-3959-6906-115E-33EF30D930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76B5EA-DF9E-839C-0E8B-86B197D427BF}"/>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BBCE7E87-027E-0467-FFF5-1D7E616D9CB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ABFF62D-B8B0-6B1C-71D7-F74737A20E2D}"/>
              </a:ext>
            </a:extLst>
          </p:cNvPr>
          <p:cNvSpPr>
            <a:spLocks noGrp="1"/>
          </p:cNvSpPr>
          <p:nvPr>
            <p:ph type="sldNum" sz="quarter" idx="10"/>
          </p:nvPr>
        </p:nvSpPr>
        <p:spPr/>
        <p:txBody>
          <a:bodyPr/>
          <a:lstStyle/>
          <a:p>
            <a:fld id="{81310262-5A09-4DB3-B757-C58A5E59AE1B}" type="slidenum">
              <a:rPr lang="en-GB" smtClean="0"/>
              <a:pPr/>
              <a:t>14</a:t>
            </a:fld>
            <a:endParaRPr lang="en-GB"/>
          </a:p>
        </p:txBody>
      </p:sp>
    </p:spTree>
    <p:extLst>
      <p:ext uri="{BB962C8B-B14F-4D97-AF65-F5344CB8AC3E}">
        <p14:creationId xmlns:p14="http://schemas.microsoft.com/office/powerpoint/2010/main" val="1266517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D28CF-357F-D92D-0C7E-5A67861CE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26F055-879D-41EF-7147-8FC66F7EB915}"/>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D4319DD8-EACE-9760-32E7-7EAD3C7AA21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1E0A78C-2706-A032-4814-DFAFEF44FA23}"/>
              </a:ext>
            </a:extLst>
          </p:cNvPr>
          <p:cNvSpPr>
            <a:spLocks noGrp="1"/>
          </p:cNvSpPr>
          <p:nvPr>
            <p:ph type="sldNum" sz="quarter" idx="10"/>
          </p:nvPr>
        </p:nvSpPr>
        <p:spPr/>
        <p:txBody>
          <a:bodyPr/>
          <a:lstStyle/>
          <a:p>
            <a:fld id="{81310262-5A09-4DB3-B757-C58A5E59AE1B}" type="slidenum">
              <a:rPr lang="en-GB" smtClean="0"/>
              <a:pPr/>
              <a:t>15</a:t>
            </a:fld>
            <a:endParaRPr lang="en-GB"/>
          </a:p>
        </p:txBody>
      </p:sp>
    </p:spTree>
    <p:extLst>
      <p:ext uri="{BB962C8B-B14F-4D97-AF65-F5344CB8AC3E}">
        <p14:creationId xmlns:p14="http://schemas.microsoft.com/office/powerpoint/2010/main" val="2494664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988E4-196E-0C10-A8C3-3D0079AC6B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ACA88C-401B-6D3D-94CD-5BA80E7C97D5}"/>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2E9994BD-2CC9-3FFC-FEE4-8E7EDC5D7F8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58DCBB7-4190-8189-6245-256D72686607}"/>
              </a:ext>
            </a:extLst>
          </p:cNvPr>
          <p:cNvSpPr>
            <a:spLocks noGrp="1"/>
          </p:cNvSpPr>
          <p:nvPr>
            <p:ph type="sldNum" sz="quarter" idx="10"/>
          </p:nvPr>
        </p:nvSpPr>
        <p:spPr/>
        <p:txBody>
          <a:bodyPr/>
          <a:lstStyle/>
          <a:p>
            <a:fld id="{81310262-5A09-4DB3-B757-C58A5E59AE1B}" type="slidenum">
              <a:rPr lang="en-GB" smtClean="0"/>
              <a:pPr/>
              <a:t>16</a:t>
            </a:fld>
            <a:endParaRPr lang="en-GB"/>
          </a:p>
        </p:txBody>
      </p:sp>
    </p:spTree>
    <p:extLst>
      <p:ext uri="{BB962C8B-B14F-4D97-AF65-F5344CB8AC3E}">
        <p14:creationId xmlns:p14="http://schemas.microsoft.com/office/powerpoint/2010/main" val="1967422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ACA01-93C4-FD83-3249-BEDEB3F45A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9CCCA1-5232-0B48-837D-60D305BA4347}"/>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B3669250-D9A7-1034-9B91-E64C2D8FB9D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9448315-95A9-E389-7C4B-7E850DE89B85}"/>
              </a:ext>
            </a:extLst>
          </p:cNvPr>
          <p:cNvSpPr>
            <a:spLocks noGrp="1"/>
          </p:cNvSpPr>
          <p:nvPr>
            <p:ph type="sldNum" sz="quarter" idx="10"/>
          </p:nvPr>
        </p:nvSpPr>
        <p:spPr/>
        <p:txBody>
          <a:bodyPr/>
          <a:lstStyle/>
          <a:p>
            <a:fld id="{81310262-5A09-4DB3-B757-C58A5E59AE1B}" type="slidenum">
              <a:rPr lang="en-GB" smtClean="0"/>
              <a:pPr/>
              <a:t>17</a:t>
            </a:fld>
            <a:endParaRPr lang="en-GB"/>
          </a:p>
        </p:txBody>
      </p:sp>
    </p:spTree>
    <p:extLst>
      <p:ext uri="{BB962C8B-B14F-4D97-AF65-F5344CB8AC3E}">
        <p14:creationId xmlns:p14="http://schemas.microsoft.com/office/powerpoint/2010/main" val="2264261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D52E3-3441-81D2-1E21-54FDD83D1B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2EFD70-3150-849A-2968-7A28CE3C889E}"/>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32AE508E-005A-B3CF-2FFE-DAB24DF8AE7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43D603D-CB96-716C-9B44-AAF05763B6D6}"/>
              </a:ext>
            </a:extLst>
          </p:cNvPr>
          <p:cNvSpPr>
            <a:spLocks noGrp="1"/>
          </p:cNvSpPr>
          <p:nvPr>
            <p:ph type="sldNum" sz="quarter" idx="10"/>
          </p:nvPr>
        </p:nvSpPr>
        <p:spPr/>
        <p:txBody>
          <a:bodyPr/>
          <a:lstStyle/>
          <a:p>
            <a:fld id="{81310262-5A09-4DB3-B757-C58A5E59AE1B}" type="slidenum">
              <a:rPr lang="en-GB" smtClean="0"/>
              <a:pPr/>
              <a:t>18</a:t>
            </a:fld>
            <a:endParaRPr lang="en-GB"/>
          </a:p>
        </p:txBody>
      </p:sp>
    </p:spTree>
    <p:extLst>
      <p:ext uri="{BB962C8B-B14F-4D97-AF65-F5344CB8AC3E}">
        <p14:creationId xmlns:p14="http://schemas.microsoft.com/office/powerpoint/2010/main" val="233141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0C3B5-2FE5-A382-162E-3E6C2DD6EB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0AF56A-39E3-E25D-20F4-DBD0EFFBA403}"/>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599EA738-8978-334A-7D69-0CAD17D93F0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128D8C4-1E60-AD01-1020-EC881F6238BC}"/>
              </a:ext>
            </a:extLst>
          </p:cNvPr>
          <p:cNvSpPr>
            <a:spLocks noGrp="1"/>
          </p:cNvSpPr>
          <p:nvPr>
            <p:ph type="sldNum" sz="quarter" idx="10"/>
          </p:nvPr>
        </p:nvSpPr>
        <p:spPr/>
        <p:txBody>
          <a:bodyPr/>
          <a:lstStyle/>
          <a:p>
            <a:fld id="{81310262-5A09-4DB3-B757-C58A5E59AE1B}" type="slidenum">
              <a:rPr lang="en-GB" smtClean="0"/>
              <a:pPr/>
              <a:t>19</a:t>
            </a:fld>
            <a:endParaRPr lang="en-GB"/>
          </a:p>
        </p:txBody>
      </p:sp>
    </p:spTree>
    <p:extLst>
      <p:ext uri="{BB962C8B-B14F-4D97-AF65-F5344CB8AC3E}">
        <p14:creationId xmlns:p14="http://schemas.microsoft.com/office/powerpoint/2010/main" val="433727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1310262-5A09-4DB3-B757-C58A5E59AE1B}" type="slidenum">
              <a:rPr lang="en-GB" smtClean="0"/>
              <a:pPr/>
              <a:t>2</a:t>
            </a:fld>
            <a:endParaRPr lang="en-GB"/>
          </a:p>
        </p:txBody>
      </p:sp>
    </p:spTree>
    <p:extLst>
      <p:ext uri="{BB962C8B-B14F-4D97-AF65-F5344CB8AC3E}">
        <p14:creationId xmlns:p14="http://schemas.microsoft.com/office/powerpoint/2010/main" val="2015640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97CBF-1A50-F8D4-454B-C16C51BB41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E730D9-AA28-0D3D-A531-6D9BE34B3073}"/>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57C8B95F-187D-6DB1-5B27-95553093B70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E1B359D-2FE1-37D8-7225-1EA41DC83019}"/>
              </a:ext>
            </a:extLst>
          </p:cNvPr>
          <p:cNvSpPr>
            <a:spLocks noGrp="1"/>
          </p:cNvSpPr>
          <p:nvPr>
            <p:ph type="sldNum" sz="quarter" idx="10"/>
          </p:nvPr>
        </p:nvSpPr>
        <p:spPr/>
        <p:txBody>
          <a:bodyPr/>
          <a:lstStyle/>
          <a:p>
            <a:fld id="{81310262-5A09-4DB3-B757-C58A5E59AE1B}" type="slidenum">
              <a:rPr lang="en-GB" smtClean="0"/>
              <a:pPr/>
              <a:t>20</a:t>
            </a:fld>
            <a:endParaRPr lang="en-GB"/>
          </a:p>
        </p:txBody>
      </p:sp>
    </p:spTree>
    <p:extLst>
      <p:ext uri="{BB962C8B-B14F-4D97-AF65-F5344CB8AC3E}">
        <p14:creationId xmlns:p14="http://schemas.microsoft.com/office/powerpoint/2010/main" val="4143776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13963-346E-CC26-E0D4-8B5A24DE45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69ADDF-7FF1-405B-8BE3-F61F7344EEC8}"/>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5398E4D3-3F96-BB25-F232-82CA0A3B621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9EE6240-1BA7-D9EC-B88C-99B2974EC484}"/>
              </a:ext>
            </a:extLst>
          </p:cNvPr>
          <p:cNvSpPr>
            <a:spLocks noGrp="1"/>
          </p:cNvSpPr>
          <p:nvPr>
            <p:ph type="sldNum" sz="quarter" idx="10"/>
          </p:nvPr>
        </p:nvSpPr>
        <p:spPr/>
        <p:txBody>
          <a:bodyPr/>
          <a:lstStyle/>
          <a:p>
            <a:fld id="{81310262-5A09-4DB3-B757-C58A5E59AE1B}" type="slidenum">
              <a:rPr lang="en-GB" smtClean="0"/>
              <a:pPr/>
              <a:t>21</a:t>
            </a:fld>
            <a:endParaRPr lang="en-GB"/>
          </a:p>
        </p:txBody>
      </p:sp>
    </p:spTree>
    <p:extLst>
      <p:ext uri="{BB962C8B-B14F-4D97-AF65-F5344CB8AC3E}">
        <p14:creationId xmlns:p14="http://schemas.microsoft.com/office/powerpoint/2010/main" val="2755755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52D1D-0820-4BCB-5782-4BE870C1E4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F893FF-FF81-DE30-4D35-106AF19D6357}"/>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0718DEE1-64AF-94EA-0AF2-89B70FA5F49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AA7544C-2247-5ED4-BFF9-2FEF9ED2052F}"/>
              </a:ext>
            </a:extLst>
          </p:cNvPr>
          <p:cNvSpPr>
            <a:spLocks noGrp="1"/>
          </p:cNvSpPr>
          <p:nvPr>
            <p:ph type="sldNum" sz="quarter" idx="10"/>
          </p:nvPr>
        </p:nvSpPr>
        <p:spPr/>
        <p:txBody>
          <a:bodyPr/>
          <a:lstStyle/>
          <a:p>
            <a:fld id="{81310262-5A09-4DB3-B757-C58A5E59AE1B}" type="slidenum">
              <a:rPr lang="en-GB" smtClean="0"/>
              <a:pPr/>
              <a:t>22</a:t>
            </a:fld>
            <a:endParaRPr lang="en-GB"/>
          </a:p>
        </p:txBody>
      </p:sp>
    </p:spTree>
    <p:extLst>
      <p:ext uri="{BB962C8B-B14F-4D97-AF65-F5344CB8AC3E}">
        <p14:creationId xmlns:p14="http://schemas.microsoft.com/office/powerpoint/2010/main" val="2866619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C3368-DC0E-A56A-05C3-44523CB149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6DD618-4CC7-1D90-F110-4AE15324933F}"/>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596BC737-8A9F-8230-9746-2A5ACB5B219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680E852-07D9-EBBD-7EC6-23E795AC2EA1}"/>
              </a:ext>
            </a:extLst>
          </p:cNvPr>
          <p:cNvSpPr>
            <a:spLocks noGrp="1"/>
          </p:cNvSpPr>
          <p:nvPr>
            <p:ph type="sldNum" sz="quarter" idx="10"/>
          </p:nvPr>
        </p:nvSpPr>
        <p:spPr/>
        <p:txBody>
          <a:bodyPr/>
          <a:lstStyle/>
          <a:p>
            <a:fld id="{81310262-5A09-4DB3-B757-C58A5E59AE1B}" type="slidenum">
              <a:rPr lang="en-GB" smtClean="0"/>
              <a:pPr/>
              <a:t>23</a:t>
            </a:fld>
            <a:endParaRPr lang="en-GB"/>
          </a:p>
        </p:txBody>
      </p:sp>
    </p:spTree>
    <p:extLst>
      <p:ext uri="{BB962C8B-B14F-4D97-AF65-F5344CB8AC3E}">
        <p14:creationId xmlns:p14="http://schemas.microsoft.com/office/powerpoint/2010/main" val="340070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A1FC1-9BCA-1A9A-B555-8FB037379B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86BD38-C782-62E8-2FB8-36A16791370B}"/>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5A492D13-2F35-8D61-4CAF-6145BFAAE5E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D83FD1F-E1F3-E7B7-8E5D-2F455E85D810}"/>
              </a:ext>
            </a:extLst>
          </p:cNvPr>
          <p:cNvSpPr>
            <a:spLocks noGrp="1"/>
          </p:cNvSpPr>
          <p:nvPr>
            <p:ph type="sldNum" sz="quarter" idx="10"/>
          </p:nvPr>
        </p:nvSpPr>
        <p:spPr/>
        <p:txBody>
          <a:bodyPr/>
          <a:lstStyle/>
          <a:p>
            <a:fld id="{81310262-5A09-4DB3-B757-C58A5E59AE1B}" type="slidenum">
              <a:rPr lang="en-GB" smtClean="0"/>
              <a:pPr/>
              <a:t>24</a:t>
            </a:fld>
            <a:endParaRPr lang="en-GB"/>
          </a:p>
        </p:txBody>
      </p:sp>
    </p:spTree>
    <p:extLst>
      <p:ext uri="{BB962C8B-B14F-4D97-AF65-F5344CB8AC3E}">
        <p14:creationId xmlns:p14="http://schemas.microsoft.com/office/powerpoint/2010/main" val="2580088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4F098-C1BF-0F6B-2FBE-334E797B0B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2319F7-6891-89FD-505B-ADA998597718}"/>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7E8D0CF6-65DA-CE7A-9CB5-BDF1B11B97D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416BA15-5713-68F9-A676-D62C97BFE1B9}"/>
              </a:ext>
            </a:extLst>
          </p:cNvPr>
          <p:cNvSpPr>
            <a:spLocks noGrp="1"/>
          </p:cNvSpPr>
          <p:nvPr>
            <p:ph type="sldNum" sz="quarter" idx="10"/>
          </p:nvPr>
        </p:nvSpPr>
        <p:spPr/>
        <p:txBody>
          <a:bodyPr/>
          <a:lstStyle/>
          <a:p>
            <a:fld id="{81310262-5A09-4DB3-B757-C58A5E59AE1B}" type="slidenum">
              <a:rPr lang="en-GB" smtClean="0"/>
              <a:pPr/>
              <a:t>25</a:t>
            </a:fld>
            <a:endParaRPr lang="en-GB"/>
          </a:p>
        </p:txBody>
      </p:sp>
    </p:spTree>
    <p:extLst>
      <p:ext uri="{BB962C8B-B14F-4D97-AF65-F5344CB8AC3E}">
        <p14:creationId xmlns:p14="http://schemas.microsoft.com/office/powerpoint/2010/main" val="30363298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7F916-ECFD-D8E5-B93D-D1B6F6BD7A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1959CC-3415-6145-BACD-334123235C48}"/>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73A3603E-2174-71BD-12B9-770BB239B3C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1E66481-D847-F7D7-A428-C9E230704065}"/>
              </a:ext>
            </a:extLst>
          </p:cNvPr>
          <p:cNvSpPr>
            <a:spLocks noGrp="1"/>
          </p:cNvSpPr>
          <p:nvPr>
            <p:ph type="sldNum" sz="quarter" idx="10"/>
          </p:nvPr>
        </p:nvSpPr>
        <p:spPr/>
        <p:txBody>
          <a:bodyPr/>
          <a:lstStyle/>
          <a:p>
            <a:fld id="{81310262-5A09-4DB3-B757-C58A5E59AE1B}" type="slidenum">
              <a:rPr lang="en-GB" smtClean="0"/>
              <a:pPr/>
              <a:t>26</a:t>
            </a:fld>
            <a:endParaRPr lang="en-GB"/>
          </a:p>
        </p:txBody>
      </p:sp>
    </p:spTree>
    <p:extLst>
      <p:ext uri="{BB962C8B-B14F-4D97-AF65-F5344CB8AC3E}">
        <p14:creationId xmlns:p14="http://schemas.microsoft.com/office/powerpoint/2010/main" val="2052381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C0CFD-BE44-8A9E-3B9D-CAF12A1911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178616-7020-EBC8-4DB9-B1C8DF889536}"/>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5A54961D-5116-2E38-664A-02BE8A42D85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8DEF0EB-7492-3A28-86DB-5B1D7BBC551F}"/>
              </a:ext>
            </a:extLst>
          </p:cNvPr>
          <p:cNvSpPr>
            <a:spLocks noGrp="1"/>
          </p:cNvSpPr>
          <p:nvPr>
            <p:ph type="sldNum" sz="quarter" idx="10"/>
          </p:nvPr>
        </p:nvSpPr>
        <p:spPr/>
        <p:txBody>
          <a:bodyPr/>
          <a:lstStyle/>
          <a:p>
            <a:fld id="{81310262-5A09-4DB3-B757-C58A5E59AE1B}" type="slidenum">
              <a:rPr lang="en-GB" smtClean="0"/>
              <a:pPr/>
              <a:t>27</a:t>
            </a:fld>
            <a:endParaRPr lang="en-GB"/>
          </a:p>
        </p:txBody>
      </p:sp>
    </p:spTree>
    <p:extLst>
      <p:ext uri="{BB962C8B-B14F-4D97-AF65-F5344CB8AC3E}">
        <p14:creationId xmlns:p14="http://schemas.microsoft.com/office/powerpoint/2010/main" val="14993331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14989-F238-C37C-053B-71916C0EB2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9D302-382E-3629-9880-D33A84A87A4B}"/>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4A27C4B3-0D0B-8612-B346-E75DB6E8B10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2414E79-EE10-C1C7-1080-4D2152C027F1}"/>
              </a:ext>
            </a:extLst>
          </p:cNvPr>
          <p:cNvSpPr>
            <a:spLocks noGrp="1"/>
          </p:cNvSpPr>
          <p:nvPr>
            <p:ph type="sldNum" sz="quarter" idx="10"/>
          </p:nvPr>
        </p:nvSpPr>
        <p:spPr/>
        <p:txBody>
          <a:bodyPr/>
          <a:lstStyle/>
          <a:p>
            <a:fld id="{81310262-5A09-4DB3-B757-C58A5E59AE1B}" type="slidenum">
              <a:rPr lang="en-GB" smtClean="0"/>
              <a:pPr/>
              <a:t>28</a:t>
            </a:fld>
            <a:endParaRPr lang="en-GB"/>
          </a:p>
        </p:txBody>
      </p:sp>
    </p:spTree>
    <p:extLst>
      <p:ext uri="{BB962C8B-B14F-4D97-AF65-F5344CB8AC3E}">
        <p14:creationId xmlns:p14="http://schemas.microsoft.com/office/powerpoint/2010/main" val="2365019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07D5F-A608-DB0E-0260-AC2BDE00BD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48EC4-1190-9650-82C0-6A612FD9782C}"/>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5AF26234-567E-9CFE-AFFF-9EDFF0F3072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A71A9C0-A9EF-7766-A939-FB6E92D58D99}"/>
              </a:ext>
            </a:extLst>
          </p:cNvPr>
          <p:cNvSpPr>
            <a:spLocks noGrp="1"/>
          </p:cNvSpPr>
          <p:nvPr>
            <p:ph type="sldNum" sz="quarter" idx="10"/>
          </p:nvPr>
        </p:nvSpPr>
        <p:spPr/>
        <p:txBody>
          <a:bodyPr/>
          <a:lstStyle/>
          <a:p>
            <a:fld id="{81310262-5A09-4DB3-B757-C58A5E59AE1B}" type="slidenum">
              <a:rPr lang="en-GB" smtClean="0"/>
              <a:pPr/>
              <a:t>29</a:t>
            </a:fld>
            <a:endParaRPr lang="en-GB"/>
          </a:p>
        </p:txBody>
      </p:sp>
    </p:spTree>
    <p:extLst>
      <p:ext uri="{BB962C8B-B14F-4D97-AF65-F5344CB8AC3E}">
        <p14:creationId xmlns:p14="http://schemas.microsoft.com/office/powerpoint/2010/main" val="602768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890A9-4079-0A6B-B21A-5573F8C665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F5DB15-D766-930F-BE12-DBEF68CBCAEF}"/>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C844AAF5-C435-4047-7A47-AD44353DE1C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B2ACED4-C9B5-186F-3084-2886FE1E2FCD}"/>
              </a:ext>
            </a:extLst>
          </p:cNvPr>
          <p:cNvSpPr>
            <a:spLocks noGrp="1"/>
          </p:cNvSpPr>
          <p:nvPr>
            <p:ph type="sldNum" sz="quarter" idx="10"/>
          </p:nvPr>
        </p:nvSpPr>
        <p:spPr/>
        <p:txBody>
          <a:bodyPr/>
          <a:lstStyle/>
          <a:p>
            <a:fld id="{81310262-5A09-4DB3-B757-C58A5E59AE1B}" type="slidenum">
              <a:rPr lang="en-GB" smtClean="0"/>
              <a:pPr/>
              <a:t>3</a:t>
            </a:fld>
            <a:endParaRPr lang="en-GB"/>
          </a:p>
        </p:txBody>
      </p:sp>
    </p:spTree>
    <p:extLst>
      <p:ext uri="{BB962C8B-B14F-4D97-AF65-F5344CB8AC3E}">
        <p14:creationId xmlns:p14="http://schemas.microsoft.com/office/powerpoint/2010/main" val="11373858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2BBE8-1B64-1BB3-D033-34AFD615E9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284D8-C48A-B0AC-C21E-9C71D86B6ABD}"/>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58715889-737C-DCB3-7D5F-A95DBF4497B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70D2049-55DA-EA1D-3045-949D234D6FC3}"/>
              </a:ext>
            </a:extLst>
          </p:cNvPr>
          <p:cNvSpPr>
            <a:spLocks noGrp="1"/>
          </p:cNvSpPr>
          <p:nvPr>
            <p:ph type="sldNum" sz="quarter" idx="10"/>
          </p:nvPr>
        </p:nvSpPr>
        <p:spPr/>
        <p:txBody>
          <a:bodyPr/>
          <a:lstStyle/>
          <a:p>
            <a:fld id="{81310262-5A09-4DB3-B757-C58A5E59AE1B}" type="slidenum">
              <a:rPr lang="en-GB" smtClean="0"/>
              <a:pPr/>
              <a:t>30</a:t>
            </a:fld>
            <a:endParaRPr lang="en-GB"/>
          </a:p>
        </p:txBody>
      </p:sp>
    </p:spTree>
    <p:extLst>
      <p:ext uri="{BB962C8B-B14F-4D97-AF65-F5344CB8AC3E}">
        <p14:creationId xmlns:p14="http://schemas.microsoft.com/office/powerpoint/2010/main" val="1483305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A3BF8-64D8-D4AF-BBE6-3BC9EEBF5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0FB0A7-C641-CA1B-F52B-7B612055575B}"/>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6D5AC2CA-AFD3-E786-96E9-6EC372F4779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D7C26B5-4A98-D88B-E2BC-1506F1802C57}"/>
              </a:ext>
            </a:extLst>
          </p:cNvPr>
          <p:cNvSpPr>
            <a:spLocks noGrp="1"/>
          </p:cNvSpPr>
          <p:nvPr>
            <p:ph type="sldNum" sz="quarter" idx="10"/>
          </p:nvPr>
        </p:nvSpPr>
        <p:spPr/>
        <p:txBody>
          <a:bodyPr/>
          <a:lstStyle/>
          <a:p>
            <a:fld id="{81310262-5A09-4DB3-B757-C58A5E59AE1B}" type="slidenum">
              <a:rPr lang="en-GB" smtClean="0"/>
              <a:pPr/>
              <a:t>31</a:t>
            </a:fld>
            <a:endParaRPr lang="en-GB"/>
          </a:p>
        </p:txBody>
      </p:sp>
    </p:spTree>
    <p:extLst>
      <p:ext uri="{BB962C8B-B14F-4D97-AF65-F5344CB8AC3E}">
        <p14:creationId xmlns:p14="http://schemas.microsoft.com/office/powerpoint/2010/main" val="19553344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716EA-5623-F027-A9F2-107180E309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98F6A6-A2C9-2B62-083A-EC853655577F}"/>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67969150-55E4-6895-480D-F5934496365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6864B98-2AAA-0559-453A-E26115181892}"/>
              </a:ext>
            </a:extLst>
          </p:cNvPr>
          <p:cNvSpPr>
            <a:spLocks noGrp="1"/>
          </p:cNvSpPr>
          <p:nvPr>
            <p:ph type="sldNum" sz="quarter" idx="10"/>
          </p:nvPr>
        </p:nvSpPr>
        <p:spPr/>
        <p:txBody>
          <a:bodyPr/>
          <a:lstStyle/>
          <a:p>
            <a:fld id="{81310262-5A09-4DB3-B757-C58A5E59AE1B}" type="slidenum">
              <a:rPr lang="en-GB" smtClean="0"/>
              <a:pPr/>
              <a:t>32</a:t>
            </a:fld>
            <a:endParaRPr lang="en-GB"/>
          </a:p>
        </p:txBody>
      </p:sp>
    </p:spTree>
    <p:extLst>
      <p:ext uri="{BB962C8B-B14F-4D97-AF65-F5344CB8AC3E}">
        <p14:creationId xmlns:p14="http://schemas.microsoft.com/office/powerpoint/2010/main" val="35767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590A8-9F48-7C90-4BC1-61A8F09127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6E1680-166F-02EA-1B4D-8999361A542B}"/>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0D3E54B2-3E15-19FA-FEA3-4846481506E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F08388F-ECE2-B61A-54DF-77B77B12FD0C}"/>
              </a:ext>
            </a:extLst>
          </p:cNvPr>
          <p:cNvSpPr>
            <a:spLocks noGrp="1"/>
          </p:cNvSpPr>
          <p:nvPr>
            <p:ph type="sldNum" sz="quarter" idx="10"/>
          </p:nvPr>
        </p:nvSpPr>
        <p:spPr/>
        <p:txBody>
          <a:bodyPr/>
          <a:lstStyle/>
          <a:p>
            <a:fld id="{81310262-5A09-4DB3-B757-C58A5E59AE1B}" type="slidenum">
              <a:rPr lang="en-GB" smtClean="0"/>
              <a:pPr/>
              <a:t>33</a:t>
            </a:fld>
            <a:endParaRPr lang="en-GB"/>
          </a:p>
        </p:txBody>
      </p:sp>
    </p:spTree>
    <p:extLst>
      <p:ext uri="{BB962C8B-B14F-4D97-AF65-F5344CB8AC3E}">
        <p14:creationId xmlns:p14="http://schemas.microsoft.com/office/powerpoint/2010/main" val="29702255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9005A-DDF2-235F-DC08-8513E1027A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2479F8-B877-4CC8-E5E2-7F83612EBE89}"/>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EC09F3CA-4470-17F7-2391-685A9E1AC9D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844053C-A7BA-B6AA-8C35-7D8FE1403E25}"/>
              </a:ext>
            </a:extLst>
          </p:cNvPr>
          <p:cNvSpPr>
            <a:spLocks noGrp="1"/>
          </p:cNvSpPr>
          <p:nvPr>
            <p:ph type="sldNum" sz="quarter" idx="10"/>
          </p:nvPr>
        </p:nvSpPr>
        <p:spPr/>
        <p:txBody>
          <a:bodyPr/>
          <a:lstStyle/>
          <a:p>
            <a:fld id="{81310262-5A09-4DB3-B757-C58A5E59AE1B}" type="slidenum">
              <a:rPr lang="en-GB" smtClean="0"/>
              <a:pPr/>
              <a:t>34</a:t>
            </a:fld>
            <a:endParaRPr lang="en-GB"/>
          </a:p>
        </p:txBody>
      </p:sp>
    </p:spTree>
    <p:extLst>
      <p:ext uri="{BB962C8B-B14F-4D97-AF65-F5344CB8AC3E}">
        <p14:creationId xmlns:p14="http://schemas.microsoft.com/office/powerpoint/2010/main" val="35962958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D8A7D-AAF0-C3D6-DE79-B2E781A77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DFDB79-6DBF-5AB7-ED1B-49798DA537AD}"/>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165D7539-5237-CE42-9E44-9AEFB608CF0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7BEABF9-6B8D-294C-AED6-168F32F71259}"/>
              </a:ext>
            </a:extLst>
          </p:cNvPr>
          <p:cNvSpPr>
            <a:spLocks noGrp="1"/>
          </p:cNvSpPr>
          <p:nvPr>
            <p:ph type="sldNum" sz="quarter" idx="10"/>
          </p:nvPr>
        </p:nvSpPr>
        <p:spPr/>
        <p:txBody>
          <a:bodyPr/>
          <a:lstStyle/>
          <a:p>
            <a:fld id="{81310262-5A09-4DB3-B757-C58A5E59AE1B}" type="slidenum">
              <a:rPr lang="en-GB" smtClean="0"/>
              <a:pPr/>
              <a:t>35</a:t>
            </a:fld>
            <a:endParaRPr lang="en-GB"/>
          </a:p>
        </p:txBody>
      </p:sp>
    </p:spTree>
    <p:extLst>
      <p:ext uri="{BB962C8B-B14F-4D97-AF65-F5344CB8AC3E}">
        <p14:creationId xmlns:p14="http://schemas.microsoft.com/office/powerpoint/2010/main" val="41785555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499E4-D3D8-C767-77AD-D8809EB7F6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7947C9-D498-1759-8CE0-B8FF8F28EE45}"/>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50B71973-A513-153D-92E7-D97BD6D3D40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6B3D899-E0E8-1BFE-64B1-5EC5D3E8A2C1}"/>
              </a:ext>
            </a:extLst>
          </p:cNvPr>
          <p:cNvSpPr>
            <a:spLocks noGrp="1"/>
          </p:cNvSpPr>
          <p:nvPr>
            <p:ph type="sldNum" sz="quarter" idx="10"/>
          </p:nvPr>
        </p:nvSpPr>
        <p:spPr/>
        <p:txBody>
          <a:bodyPr/>
          <a:lstStyle/>
          <a:p>
            <a:fld id="{81310262-5A09-4DB3-B757-C58A5E59AE1B}" type="slidenum">
              <a:rPr lang="en-GB" smtClean="0"/>
              <a:pPr/>
              <a:t>36</a:t>
            </a:fld>
            <a:endParaRPr lang="en-GB"/>
          </a:p>
        </p:txBody>
      </p:sp>
    </p:spTree>
    <p:extLst>
      <p:ext uri="{BB962C8B-B14F-4D97-AF65-F5344CB8AC3E}">
        <p14:creationId xmlns:p14="http://schemas.microsoft.com/office/powerpoint/2010/main" val="28274491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B2513-0A46-2E1B-A047-D1E134DEDF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B0F776-02A6-8450-151D-EC941052EEEB}"/>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D6150CE6-8233-4A0F-EA21-ACEC66BCE54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4EF7DEE-BCD1-58B4-493C-9BD9C0ABD850}"/>
              </a:ext>
            </a:extLst>
          </p:cNvPr>
          <p:cNvSpPr>
            <a:spLocks noGrp="1"/>
          </p:cNvSpPr>
          <p:nvPr>
            <p:ph type="sldNum" sz="quarter" idx="10"/>
          </p:nvPr>
        </p:nvSpPr>
        <p:spPr/>
        <p:txBody>
          <a:bodyPr/>
          <a:lstStyle/>
          <a:p>
            <a:fld id="{81310262-5A09-4DB3-B757-C58A5E59AE1B}" type="slidenum">
              <a:rPr lang="en-GB" smtClean="0"/>
              <a:pPr/>
              <a:t>37</a:t>
            </a:fld>
            <a:endParaRPr lang="en-GB"/>
          </a:p>
        </p:txBody>
      </p:sp>
    </p:spTree>
    <p:extLst>
      <p:ext uri="{BB962C8B-B14F-4D97-AF65-F5344CB8AC3E}">
        <p14:creationId xmlns:p14="http://schemas.microsoft.com/office/powerpoint/2010/main" val="31965226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DA1EB-C590-F7E4-7531-8A00D00215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352DF1-7CED-25CC-58C7-C345AB7ECCA0}"/>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DF29FA26-D21B-41C2-A68D-9DDB9CE3242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7C480DF-3A29-E9A2-650D-8E9CFBDE7482}"/>
              </a:ext>
            </a:extLst>
          </p:cNvPr>
          <p:cNvSpPr>
            <a:spLocks noGrp="1"/>
          </p:cNvSpPr>
          <p:nvPr>
            <p:ph type="sldNum" sz="quarter" idx="10"/>
          </p:nvPr>
        </p:nvSpPr>
        <p:spPr/>
        <p:txBody>
          <a:bodyPr/>
          <a:lstStyle/>
          <a:p>
            <a:fld id="{81310262-5A09-4DB3-B757-C58A5E59AE1B}" type="slidenum">
              <a:rPr lang="en-GB" smtClean="0"/>
              <a:pPr/>
              <a:t>38</a:t>
            </a:fld>
            <a:endParaRPr lang="en-GB"/>
          </a:p>
        </p:txBody>
      </p:sp>
    </p:spTree>
    <p:extLst>
      <p:ext uri="{BB962C8B-B14F-4D97-AF65-F5344CB8AC3E}">
        <p14:creationId xmlns:p14="http://schemas.microsoft.com/office/powerpoint/2010/main" val="18980486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78076-453B-6E42-40F1-2F1F4DC6D3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427C94-BF5F-5345-82F2-17F68260322A}"/>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F1BED042-F0CE-2334-228E-F0715CB240D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5BBD02B-7399-F4CD-5415-5C4ACAB87021}"/>
              </a:ext>
            </a:extLst>
          </p:cNvPr>
          <p:cNvSpPr>
            <a:spLocks noGrp="1"/>
          </p:cNvSpPr>
          <p:nvPr>
            <p:ph type="sldNum" sz="quarter" idx="10"/>
          </p:nvPr>
        </p:nvSpPr>
        <p:spPr/>
        <p:txBody>
          <a:bodyPr/>
          <a:lstStyle/>
          <a:p>
            <a:fld id="{81310262-5A09-4DB3-B757-C58A5E59AE1B}" type="slidenum">
              <a:rPr lang="en-GB" smtClean="0"/>
              <a:pPr/>
              <a:t>39</a:t>
            </a:fld>
            <a:endParaRPr lang="en-GB"/>
          </a:p>
        </p:txBody>
      </p:sp>
    </p:spTree>
    <p:extLst>
      <p:ext uri="{BB962C8B-B14F-4D97-AF65-F5344CB8AC3E}">
        <p14:creationId xmlns:p14="http://schemas.microsoft.com/office/powerpoint/2010/main" val="3309571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93410-0C42-6A76-F686-A0D7561F38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73584D-B6D6-1856-95A1-023C8F3B5CB3}"/>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543D3D14-9016-5510-0D51-69A895D1DA4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6784AE2-276E-68F2-00BD-F85E4AF18A9B}"/>
              </a:ext>
            </a:extLst>
          </p:cNvPr>
          <p:cNvSpPr>
            <a:spLocks noGrp="1"/>
          </p:cNvSpPr>
          <p:nvPr>
            <p:ph type="sldNum" sz="quarter" idx="10"/>
          </p:nvPr>
        </p:nvSpPr>
        <p:spPr/>
        <p:txBody>
          <a:bodyPr/>
          <a:lstStyle/>
          <a:p>
            <a:fld id="{81310262-5A09-4DB3-B757-C58A5E59AE1B}" type="slidenum">
              <a:rPr lang="en-GB" smtClean="0"/>
              <a:pPr/>
              <a:t>4</a:t>
            </a:fld>
            <a:endParaRPr lang="en-GB"/>
          </a:p>
        </p:txBody>
      </p:sp>
    </p:spTree>
    <p:extLst>
      <p:ext uri="{BB962C8B-B14F-4D97-AF65-F5344CB8AC3E}">
        <p14:creationId xmlns:p14="http://schemas.microsoft.com/office/powerpoint/2010/main" val="7615824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F3AED-DC44-5E24-2916-7B4B853E69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A22A5B-8126-393D-6D2F-6621EFE7C154}"/>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51166656-4990-D4C4-3098-098C8349363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D8CAE39-3508-00E0-A93C-99073A54977B}"/>
              </a:ext>
            </a:extLst>
          </p:cNvPr>
          <p:cNvSpPr>
            <a:spLocks noGrp="1"/>
          </p:cNvSpPr>
          <p:nvPr>
            <p:ph type="sldNum" sz="quarter" idx="10"/>
          </p:nvPr>
        </p:nvSpPr>
        <p:spPr/>
        <p:txBody>
          <a:bodyPr/>
          <a:lstStyle/>
          <a:p>
            <a:fld id="{81310262-5A09-4DB3-B757-C58A5E59AE1B}" type="slidenum">
              <a:rPr lang="en-GB" smtClean="0"/>
              <a:pPr/>
              <a:t>40</a:t>
            </a:fld>
            <a:endParaRPr lang="en-GB"/>
          </a:p>
        </p:txBody>
      </p:sp>
    </p:spTree>
    <p:extLst>
      <p:ext uri="{BB962C8B-B14F-4D97-AF65-F5344CB8AC3E}">
        <p14:creationId xmlns:p14="http://schemas.microsoft.com/office/powerpoint/2010/main" val="16207017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0DDB3-7E8B-A113-8C57-0198D777F9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E339E3-C9D4-C114-E919-1798966C0CB4}"/>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BBB2902C-E669-A559-EFD0-B1E08C881C7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5DDEAC5-DCF9-ED31-C56C-3C0ED9676ED1}"/>
              </a:ext>
            </a:extLst>
          </p:cNvPr>
          <p:cNvSpPr>
            <a:spLocks noGrp="1"/>
          </p:cNvSpPr>
          <p:nvPr>
            <p:ph type="sldNum" sz="quarter" idx="10"/>
          </p:nvPr>
        </p:nvSpPr>
        <p:spPr/>
        <p:txBody>
          <a:bodyPr/>
          <a:lstStyle/>
          <a:p>
            <a:fld id="{81310262-5A09-4DB3-B757-C58A5E59AE1B}" type="slidenum">
              <a:rPr lang="en-GB" smtClean="0"/>
              <a:pPr/>
              <a:t>41</a:t>
            </a:fld>
            <a:endParaRPr lang="en-GB"/>
          </a:p>
        </p:txBody>
      </p:sp>
    </p:spTree>
    <p:extLst>
      <p:ext uri="{BB962C8B-B14F-4D97-AF65-F5344CB8AC3E}">
        <p14:creationId xmlns:p14="http://schemas.microsoft.com/office/powerpoint/2010/main" val="24741711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D8293-832E-D980-0DC8-F2A064B77F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304C35-7D6C-0F73-6D67-DD1530EBAF52}"/>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5CC3D3D8-71B0-39C1-6170-593E5FFD818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10392BC-EB5A-FC5C-B03B-11B23F5B5001}"/>
              </a:ext>
            </a:extLst>
          </p:cNvPr>
          <p:cNvSpPr>
            <a:spLocks noGrp="1"/>
          </p:cNvSpPr>
          <p:nvPr>
            <p:ph type="sldNum" sz="quarter" idx="10"/>
          </p:nvPr>
        </p:nvSpPr>
        <p:spPr/>
        <p:txBody>
          <a:bodyPr/>
          <a:lstStyle/>
          <a:p>
            <a:fld id="{81310262-5A09-4DB3-B757-C58A5E59AE1B}" type="slidenum">
              <a:rPr lang="en-GB" smtClean="0"/>
              <a:pPr/>
              <a:t>42</a:t>
            </a:fld>
            <a:endParaRPr lang="en-GB"/>
          </a:p>
        </p:txBody>
      </p:sp>
    </p:spTree>
    <p:extLst>
      <p:ext uri="{BB962C8B-B14F-4D97-AF65-F5344CB8AC3E}">
        <p14:creationId xmlns:p14="http://schemas.microsoft.com/office/powerpoint/2010/main" val="2841245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D37F6-E9D8-BA78-D39F-75F0ACE622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E9B491-47DC-72B9-C43F-58AB001890D7}"/>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4A96BE1C-0FA6-31D2-6364-DB0769C7489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4EDE582-E50B-136C-819F-E52ED4CEDA3C}"/>
              </a:ext>
            </a:extLst>
          </p:cNvPr>
          <p:cNvSpPr>
            <a:spLocks noGrp="1"/>
          </p:cNvSpPr>
          <p:nvPr>
            <p:ph type="sldNum" sz="quarter" idx="10"/>
          </p:nvPr>
        </p:nvSpPr>
        <p:spPr/>
        <p:txBody>
          <a:bodyPr/>
          <a:lstStyle/>
          <a:p>
            <a:fld id="{81310262-5A09-4DB3-B757-C58A5E59AE1B}" type="slidenum">
              <a:rPr lang="en-GB" smtClean="0"/>
              <a:pPr/>
              <a:t>43</a:t>
            </a:fld>
            <a:endParaRPr lang="en-GB"/>
          </a:p>
        </p:txBody>
      </p:sp>
    </p:spTree>
    <p:extLst>
      <p:ext uri="{BB962C8B-B14F-4D97-AF65-F5344CB8AC3E}">
        <p14:creationId xmlns:p14="http://schemas.microsoft.com/office/powerpoint/2010/main" val="18319130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1A1A7-6E9D-9402-DDDC-36CFA7D4BD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C5D1EC-05DB-2044-39F2-8CF973CA6405}"/>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EF79A4B0-C8D7-527A-7802-4A4F0EC1CFE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34F9776-7B95-D251-B5CD-DB25514B899D}"/>
              </a:ext>
            </a:extLst>
          </p:cNvPr>
          <p:cNvSpPr>
            <a:spLocks noGrp="1"/>
          </p:cNvSpPr>
          <p:nvPr>
            <p:ph type="sldNum" sz="quarter" idx="10"/>
          </p:nvPr>
        </p:nvSpPr>
        <p:spPr/>
        <p:txBody>
          <a:bodyPr/>
          <a:lstStyle/>
          <a:p>
            <a:fld id="{81310262-5A09-4DB3-B757-C58A5E59AE1B}" type="slidenum">
              <a:rPr lang="en-GB" smtClean="0"/>
              <a:pPr/>
              <a:t>44</a:t>
            </a:fld>
            <a:endParaRPr lang="en-GB"/>
          </a:p>
        </p:txBody>
      </p:sp>
    </p:spTree>
    <p:extLst>
      <p:ext uri="{BB962C8B-B14F-4D97-AF65-F5344CB8AC3E}">
        <p14:creationId xmlns:p14="http://schemas.microsoft.com/office/powerpoint/2010/main" val="4284282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7197E-4A8C-915F-72A1-832B166FFD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B36532-6A3F-07D5-75DD-05C7F6967A10}"/>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1C6E9BBC-0DBC-7728-4753-F29ED1E246A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6A69139-E5C1-53AB-0134-777CF0442959}"/>
              </a:ext>
            </a:extLst>
          </p:cNvPr>
          <p:cNvSpPr>
            <a:spLocks noGrp="1"/>
          </p:cNvSpPr>
          <p:nvPr>
            <p:ph type="sldNum" sz="quarter" idx="10"/>
          </p:nvPr>
        </p:nvSpPr>
        <p:spPr/>
        <p:txBody>
          <a:bodyPr/>
          <a:lstStyle/>
          <a:p>
            <a:fld id="{81310262-5A09-4DB3-B757-C58A5E59AE1B}" type="slidenum">
              <a:rPr lang="en-GB" smtClean="0"/>
              <a:pPr/>
              <a:t>45</a:t>
            </a:fld>
            <a:endParaRPr lang="en-GB"/>
          </a:p>
        </p:txBody>
      </p:sp>
    </p:spTree>
    <p:extLst>
      <p:ext uri="{BB962C8B-B14F-4D97-AF65-F5344CB8AC3E}">
        <p14:creationId xmlns:p14="http://schemas.microsoft.com/office/powerpoint/2010/main" val="40180769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EA8AE-3A2D-6001-BB55-C19E46A78F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1138D-A322-C884-CB39-BB215B548FDB}"/>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13B4721C-D8E7-04A8-054B-4B8CCFDE44A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2F8077A-65B5-F998-54D9-A47652063BC4}"/>
              </a:ext>
            </a:extLst>
          </p:cNvPr>
          <p:cNvSpPr>
            <a:spLocks noGrp="1"/>
          </p:cNvSpPr>
          <p:nvPr>
            <p:ph type="sldNum" sz="quarter" idx="10"/>
          </p:nvPr>
        </p:nvSpPr>
        <p:spPr/>
        <p:txBody>
          <a:bodyPr/>
          <a:lstStyle/>
          <a:p>
            <a:fld id="{81310262-5A09-4DB3-B757-C58A5E59AE1B}" type="slidenum">
              <a:rPr lang="en-GB" smtClean="0"/>
              <a:pPr/>
              <a:t>46</a:t>
            </a:fld>
            <a:endParaRPr lang="en-GB"/>
          </a:p>
        </p:txBody>
      </p:sp>
    </p:spTree>
    <p:extLst>
      <p:ext uri="{BB962C8B-B14F-4D97-AF65-F5344CB8AC3E}">
        <p14:creationId xmlns:p14="http://schemas.microsoft.com/office/powerpoint/2010/main" val="31208282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B2B1A-2DA4-99FE-5DE1-30011643D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A17AF5-308A-8F96-C7F5-B9B7D9053958}"/>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432B3E3D-5DA7-E599-EFBF-48DD8888D87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45FBC85-2634-A0A8-CC0E-A7D013EDDA2D}"/>
              </a:ext>
            </a:extLst>
          </p:cNvPr>
          <p:cNvSpPr>
            <a:spLocks noGrp="1"/>
          </p:cNvSpPr>
          <p:nvPr>
            <p:ph type="sldNum" sz="quarter" idx="10"/>
          </p:nvPr>
        </p:nvSpPr>
        <p:spPr/>
        <p:txBody>
          <a:bodyPr/>
          <a:lstStyle/>
          <a:p>
            <a:fld id="{81310262-5A09-4DB3-B757-C58A5E59AE1B}" type="slidenum">
              <a:rPr lang="en-GB" smtClean="0"/>
              <a:pPr/>
              <a:t>47</a:t>
            </a:fld>
            <a:endParaRPr lang="en-GB"/>
          </a:p>
        </p:txBody>
      </p:sp>
    </p:spTree>
    <p:extLst>
      <p:ext uri="{BB962C8B-B14F-4D97-AF65-F5344CB8AC3E}">
        <p14:creationId xmlns:p14="http://schemas.microsoft.com/office/powerpoint/2010/main" val="26906143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1D438-E69F-CCC4-5EF4-569976CDA5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DE530B-C452-9CBB-CAA3-2C84F9AD24EF}"/>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FBCFB4E1-2CB6-181B-75F6-BF4EBF5275B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EFE9335-3D6D-B554-4820-F4A6635D3A65}"/>
              </a:ext>
            </a:extLst>
          </p:cNvPr>
          <p:cNvSpPr>
            <a:spLocks noGrp="1"/>
          </p:cNvSpPr>
          <p:nvPr>
            <p:ph type="sldNum" sz="quarter" idx="10"/>
          </p:nvPr>
        </p:nvSpPr>
        <p:spPr/>
        <p:txBody>
          <a:bodyPr/>
          <a:lstStyle/>
          <a:p>
            <a:fld id="{81310262-5A09-4DB3-B757-C58A5E59AE1B}" type="slidenum">
              <a:rPr lang="en-GB" smtClean="0"/>
              <a:pPr/>
              <a:t>48</a:t>
            </a:fld>
            <a:endParaRPr lang="en-GB"/>
          </a:p>
        </p:txBody>
      </p:sp>
    </p:spTree>
    <p:extLst>
      <p:ext uri="{BB962C8B-B14F-4D97-AF65-F5344CB8AC3E}">
        <p14:creationId xmlns:p14="http://schemas.microsoft.com/office/powerpoint/2010/main" val="25755609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D7117-6E1E-0145-FFF8-2F7040D1EA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622BFC-B1AC-CAB9-F419-39ECB08ED642}"/>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A477A247-6BC6-EA6B-499D-34F3D8F7519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C36E828-4187-B282-DF69-964F5D6A756F}"/>
              </a:ext>
            </a:extLst>
          </p:cNvPr>
          <p:cNvSpPr>
            <a:spLocks noGrp="1"/>
          </p:cNvSpPr>
          <p:nvPr>
            <p:ph type="sldNum" sz="quarter" idx="10"/>
          </p:nvPr>
        </p:nvSpPr>
        <p:spPr/>
        <p:txBody>
          <a:bodyPr/>
          <a:lstStyle/>
          <a:p>
            <a:fld id="{81310262-5A09-4DB3-B757-C58A5E59AE1B}" type="slidenum">
              <a:rPr lang="en-GB" smtClean="0"/>
              <a:pPr/>
              <a:t>49</a:t>
            </a:fld>
            <a:endParaRPr lang="en-GB"/>
          </a:p>
        </p:txBody>
      </p:sp>
    </p:spTree>
    <p:extLst>
      <p:ext uri="{BB962C8B-B14F-4D97-AF65-F5344CB8AC3E}">
        <p14:creationId xmlns:p14="http://schemas.microsoft.com/office/powerpoint/2010/main" val="2659301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DD691-E88F-45D9-5470-1611168AF3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7CDEDF-B9EC-FEC9-86F0-3CE7A619D367}"/>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74CB1369-56E1-1229-FFDD-265E4BE07B9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202C696-605F-61A7-68A8-AA9F5C5977F4}"/>
              </a:ext>
            </a:extLst>
          </p:cNvPr>
          <p:cNvSpPr>
            <a:spLocks noGrp="1"/>
          </p:cNvSpPr>
          <p:nvPr>
            <p:ph type="sldNum" sz="quarter" idx="10"/>
          </p:nvPr>
        </p:nvSpPr>
        <p:spPr/>
        <p:txBody>
          <a:bodyPr/>
          <a:lstStyle/>
          <a:p>
            <a:fld id="{81310262-5A09-4DB3-B757-C58A5E59AE1B}" type="slidenum">
              <a:rPr lang="en-GB" smtClean="0"/>
              <a:pPr/>
              <a:t>5</a:t>
            </a:fld>
            <a:endParaRPr lang="en-GB"/>
          </a:p>
        </p:txBody>
      </p:sp>
    </p:spTree>
    <p:extLst>
      <p:ext uri="{BB962C8B-B14F-4D97-AF65-F5344CB8AC3E}">
        <p14:creationId xmlns:p14="http://schemas.microsoft.com/office/powerpoint/2010/main" val="16710192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075DD-6E26-6896-663D-A661011715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051AD5-E6C2-B486-10AA-DF8AFDE4654C}"/>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9F5FED0A-150B-3606-7B07-7024877319A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89CA26D-1BDE-E773-80EB-4334793E0E3C}"/>
              </a:ext>
            </a:extLst>
          </p:cNvPr>
          <p:cNvSpPr>
            <a:spLocks noGrp="1"/>
          </p:cNvSpPr>
          <p:nvPr>
            <p:ph type="sldNum" sz="quarter" idx="10"/>
          </p:nvPr>
        </p:nvSpPr>
        <p:spPr/>
        <p:txBody>
          <a:bodyPr/>
          <a:lstStyle/>
          <a:p>
            <a:fld id="{81310262-5A09-4DB3-B757-C58A5E59AE1B}" type="slidenum">
              <a:rPr lang="en-GB" smtClean="0"/>
              <a:pPr/>
              <a:t>50</a:t>
            </a:fld>
            <a:endParaRPr lang="en-GB"/>
          </a:p>
        </p:txBody>
      </p:sp>
    </p:spTree>
    <p:extLst>
      <p:ext uri="{BB962C8B-B14F-4D97-AF65-F5344CB8AC3E}">
        <p14:creationId xmlns:p14="http://schemas.microsoft.com/office/powerpoint/2010/main" val="13676096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CC576-E6D3-0B20-1827-48080EEB37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BE4C99-259D-3C45-257D-340E0268B77C}"/>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CB517AF7-B810-C95F-3CBF-9371C69F484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3B8B69A-9A2A-DBF4-19A0-468F7B29513B}"/>
              </a:ext>
            </a:extLst>
          </p:cNvPr>
          <p:cNvSpPr>
            <a:spLocks noGrp="1"/>
          </p:cNvSpPr>
          <p:nvPr>
            <p:ph type="sldNum" sz="quarter" idx="10"/>
          </p:nvPr>
        </p:nvSpPr>
        <p:spPr/>
        <p:txBody>
          <a:bodyPr/>
          <a:lstStyle/>
          <a:p>
            <a:fld id="{81310262-5A09-4DB3-B757-C58A5E59AE1B}" type="slidenum">
              <a:rPr lang="en-GB" smtClean="0"/>
              <a:pPr/>
              <a:t>51</a:t>
            </a:fld>
            <a:endParaRPr lang="en-GB"/>
          </a:p>
        </p:txBody>
      </p:sp>
    </p:spTree>
    <p:extLst>
      <p:ext uri="{BB962C8B-B14F-4D97-AF65-F5344CB8AC3E}">
        <p14:creationId xmlns:p14="http://schemas.microsoft.com/office/powerpoint/2010/main" val="4386659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D1B15-EE97-DA9D-D0AB-EDE74383FA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46F222-7502-F625-75D7-A3DFAE6A9AFD}"/>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38DFDC6C-C355-B4D4-BBF3-51E608B4BC1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2B63D8A-E088-CF19-F99A-BE49257A557E}"/>
              </a:ext>
            </a:extLst>
          </p:cNvPr>
          <p:cNvSpPr>
            <a:spLocks noGrp="1"/>
          </p:cNvSpPr>
          <p:nvPr>
            <p:ph type="sldNum" sz="quarter" idx="10"/>
          </p:nvPr>
        </p:nvSpPr>
        <p:spPr/>
        <p:txBody>
          <a:bodyPr/>
          <a:lstStyle/>
          <a:p>
            <a:fld id="{81310262-5A09-4DB3-B757-C58A5E59AE1B}" type="slidenum">
              <a:rPr lang="en-GB" smtClean="0"/>
              <a:pPr/>
              <a:t>52</a:t>
            </a:fld>
            <a:endParaRPr lang="en-GB"/>
          </a:p>
        </p:txBody>
      </p:sp>
    </p:spTree>
    <p:extLst>
      <p:ext uri="{BB962C8B-B14F-4D97-AF65-F5344CB8AC3E}">
        <p14:creationId xmlns:p14="http://schemas.microsoft.com/office/powerpoint/2010/main" val="35567570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3D361-030D-E7A0-B57B-30E07C36D6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7D000-FBAE-E4A6-699E-81019D1B7744}"/>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6825497D-100A-D36A-0CBA-5090C77B5FF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17C3B6F-138A-3DA8-91AD-5460F3DBD01C}"/>
              </a:ext>
            </a:extLst>
          </p:cNvPr>
          <p:cNvSpPr>
            <a:spLocks noGrp="1"/>
          </p:cNvSpPr>
          <p:nvPr>
            <p:ph type="sldNum" sz="quarter" idx="10"/>
          </p:nvPr>
        </p:nvSpPr>
        <p:spPr/>
        <p:txBody>
          <a:bodyPr/>
          <a:lstStyle/>
          <a:p>
            <a:fld id="{81310262-5A09-4DB3-B757-C58A5E59AE1B}" type="slidenum">
              <a:rPr lang="en-GB" smtClean="0"/>
              <a:pPr/>
              <a:t>53</a:t>
            </a:fld>
            <a:endParaRPr lang="en-GB"/>
          </a:p>
        </p:txBody>
      </p:sp>
    </p:spTree>
    <p:extLst>
      <p:ext uri="{BB962C8B-B14F-4D97-AF65-F5344CB8AC3E}">
        <p14:creationId xmlns:p14="http://schemas.microsoft.com/office/powerpoint/2010/main" val="33513231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65ABE-1B97-6C2D-6907-488195838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A229A5-2254-F38C-F909-066CBD8D6BDC}"/>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380D3B8A-8E72-6AD4-6BE5-BD5DAB3E1BE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E3ED93A-1162-8F85-1073-7C6740E0BF96}"/>
              </a:ext>
            </a:extLst>
          </p:cNvPr>
          <p:cNvSpPr>
            <a:spLocks noGrp="1"/>
          </p:cNvSpPr>
          <p:nvPr>
            <p:ph type="sldNum" sz="quarter" idx="10"/>
          </p:nvPr>
        </p:nvSpPr>
        <p:spPr/>
        <p:txBody>
          <a:bodyPr/>
          <a:lstStyle/>
          <a:p>
            <a:fld id="{81310262-5A09-4DB3-B757-C58A5E59AE1B}" type="slidenum">
              <a:rPr lang="en-GB" smtClean="0"/>
              <a:pPr/>
              <a:t>54</a:t>
            </a:fld>
            <a:endParaRPr lang="en-GB"/>
          </a:p>
        </p:txBody>
      </p:sp>
    </p:spTree>
    <p:extLst>
      <p:ext uri="{BB962C8B-B14F-4D97-AF65-F5344CB8AC3E}">
        <p14:creationId xmlns:p14="http://schemas.microsoft.com/office/powerpoint/2010/main" val="35905823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7F598-7891-1F3B-5519-C937B15191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8F64EC-BC60-8389-B5C3-6B5AB6B94798}"/>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E320B531-8E51-B360-FB93-4078BE3931B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AB994CF-093F-6B76-4AB3-B6E52CA0E327}"/>
              </a:ext>
            </a:extLst>
          </p:cNvPr>
          <p:cNvSpPr>
            <a:spLocks noGrp="1"/>
          </p:cNvSpPr>
          <p:nvPr>
            <p:ph type="sldNum" sz="quarter" idx="10"/>
          </p:nvPr>
        </p:nvSpPr>
        <p:spPr/>
        <p:txBody>
          <a:bodyPr/>
          <a:lstStyle/>
          <a:p>
            <a:fld id="{81310262-5A09-4DB3-B757-C58A5E59AE1B}" type="slidenum">
              <a:rPr lang="en-GB" smtClean="0"/>
              <a:pPr/>
              <a:t>55</a:t>
            </a:fld>
            <a:endParaRPr lang="en-GB"/>
          </a:p>
        </p:txBody>
      </p:sp>
    </p:spTree>
    <p:extLst>
      <p:ext uri="{BB962C8B-B14F-4D97-AF65-F5344CB8AC3E}">
        <p14:creationId xmlns:p14="http://schemas.microsoft.com/office/powerpoint/2010/main" val="15947142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EDC59-EBF5-9235-2A9B-D03BA2CAD1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C81D29-34D5-B791-A7D6-C565047EC93C}"/>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CEC2DA24-EA0A-CBBF-B937-8763AEE47FA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D1E638F-9162-E2FE-0E28-F94FE5B53F37}"/>
              </a:ext>
            </a:extLst>
          </p:cNvPr>
          <p:cNvSpPr>
            <a:spLocks noGrp="1"/>
          </p:cNvSpPr>
          <p:nvPr>
            <p:ph type="sldNum" sz="quarter" idx="10"/>
          </p:nvPr>
        </p:nvSpPr>
        <p:spPr/>
        <p:txBody>
          <a:bodyPr/>
          <a:lstStyle/>
          <a:p>
            <a:fld id="{81310262-5A09-4DB3-B757-C58A5E59AE1B}" type="slidenum">
              <a:rPr lang="en-GB" smtClean="0"/>
              <a:pPr/>
              <a:t>56</a:t>
            </a:fld>
            <a:endParaRPr lang="en-GB"/>
          </a:p>
        </p:txBody>
      </p:sp>
    </p:spTree>
    <p:extLst>
      <p:ext uri="{BB962C8B-B14F-4D97-AF65-F5344CB8AC3E}">
        <p14:creationId xmlns:p14="http://schemas.microsoft.com/office/powerpoint/2010/main" val="23355235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ECA3C-7F6E-B0E1-4AB1-3B694A381A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ABE09B-854B-2B88-839D-93E02331E7AB}"/>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31F5726A-FCB1-D773-9998-3D94066EA2E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EFBBCCD-3A9E-4D14-F625-E98954BB7765}"/>
              </a:ext>
            </a:extLst>
          </p:cNvPr>
          <p:cNvSpPr>
            <a:spLocks noGrp="1"/>
          </p:cNvSpPr>
          <p:nvPr>
            <p:ph type="sldNum" sz="quarter" idx="10"/>
          </p:nvPr>
        </p:nvSpPr>
        <p:spPr/>
        <p:txBody>
          <a:bodyPr/>
          <a:lstStyle/>
          <a:p>
            <a:fld id="{81310262-5A09-4DB3-B757-C58A5E59AE1B}" type="slidenum">
              <a:rPr lang="en-GB" smtClean="0"/>
              <a:pPr/>
              <a:t>57</a:t>
            </a:fld>
            <a:endParaRPr lang="en-GB"/>
          </a:p>
        </p:txBody>
      </p:sp>
    </p:spTree>
    <p:extLst>
      <p:ext uri="{BB962C8B-B14F-4D97-AF65-F5344CB8AC3E}">
        <p14:creationId xmlns:p14="http://schemas.microsoft.com/office/powerpoint/2010/main" val="12213631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DC93F-4267-E8C6-91A1-4E76599789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011829-61BA-ECC6-3033-0BBB6F81C02F}"/>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B8302FDE-ACE0-D419-9702-6EF7563948E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EA94450-9282-A8EC-AB44-A7C2B830F6C0}"/>
              </a:ext>
            </a:extLst>
          </p:cNvPr>
          <p:cNvSpPr>
            <a:spLocks noGrp="1"/>
          </p:cNvSpPr>
          <p:nvPr>
            <p:ph type="sldNum" sz="quarter" idx="10"/>
          </p:nvPr>
        </p:nvSpPr>
        <p:spPr/>
        <p:txBody>
          <a:bodyPr/>
          <a:lstStyle/>
          <a:p>
            <a:fld id="{81310262-5A09-4DB3-B757-C58A5E59AE1B}" type="slidenum">
              <a:rPr lang="en-GB" smtClean="0"/>
              <a:pPr/>
              <a:t>58</a:t>
            </a:fld>
            <a:endParaRPr lang="en-GB"/>
          </a:p>
        </p:txBody>
      </p:sp>
    </p:spTree>
    <p:extLst>
      <p:ext uri="{BB962C8B-B14F-4D97-AF65-F5344CB8AC3E}">
        <p14:creationId xmlns:p14="http://schemas.microsoft.com/office/powerpoint/2010/main" val="8448939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74E5E-6DEC-4DD4-EC0C-B33F2C1F10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6855E4-8BDA-6640-DB84-899F2E478236}"/>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6118B471-47C5-2F45-F48A-5DA4B50A902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20CDFFC-1B4A-6EB2-AEAE-57B8A011388C}"/>
              </a:ext>
            </a:extLst>
          </p:cNvPr>
          <p:cNvSpPr>
            <a:spLocks noGrp="1"/>
          </p:cNvSpPr>
          <p:nvPr>
            <p:ph type="sldNum" sz="quarter" idx="10"/>
          </p:nvPr>
        </p:nvSpPr>
        <p:spPr/>
        <p:txBody>
          <a:bodyPr/>
          <a:lstStyle/>
          <a:p>
            <a:fld id="{81310262-5A09-4DB3-B757-C58A5E59AE1B}" type="slidenum">
              <a:rPr lang="en-GB" smtClean="0"/>
              <a:pPr/>
              <a:t>59</a:t>
            </a:fld>
            <a:endParaRPr lang="en-GB"/>
          </a:p>
        </p:txBody>
      </p:sp>
    </p:spTree>
    <p:extLst>
      <p:ext uri="{BB962C8B-B14F-4D97-AF65-F5344CB8AC3E}">
        <p14:creationId xmlns:p14="http://schemas.microsoft.com/office/powerpoint/2010/main" val="753791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1310262-5A09-4DB3-B757-C58A5E59AE1B}" type="slidenum">
              <a:rPr lang="en-GB" smtClean="0"/>
              <a:pPr/>
              <a:t>6</a:t>
            </a:fld>
            <a:endParaRPr lang="en-GB"/>
          </a:p>
        </p:txBody>
      </p:sp>
    </p:spTree>
    <p:extLst>
      <p:ext uri="{BB962C8B-B14F-4D97-AF65-F5344CB8AC3E}">
        <p14:creationId xmlns:p14="http://schemas.microsoft.com/office/powerpoint/2010/main" val="40756057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33ED8-EB7C-884F-FAA0-8850EFED48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0D01C1-4D7F-92F6-E2DD-2BA3630477AC}"/>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8ECE5554-EA52-E3FE-82F9-B26726230AB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806B6C2-45D1-DB05-C1A2-EFFBD9BBDB18}"/>
              </a:ext>
            </a:extLst>
          </p:cNvPr>
          <p:cNvSpPr>
            <a:spLocks noGrp="1"/>
          </p:cNvSpPr>
          <p:nvPr>
            <p:ph type="sldNum" sz="quarter" idx="10"/>
          </p:nvPr>
        </p:nvSpPr>
        <p:spPr/>
        <p:txBody>
          <a:bodyPr/>
          <a:lstStyle/>
          <a:p>
            <a:fld id="{81310262-5A09-4DB3-B757-C58A5E59AE1B}" type="slidenum">
              <a:rPr lang="en-GB" smtClean="0"/>
              <a:pPr/>
              <a:t>60</a:t>
            </a:fld>
            <a:endParaRPr lang="en-GB"/>
          </a:p>
        </p:txBody>
      </p:sp>
    </p:spTree>
    <p:extLst>
      <p:ext uri="{BB962C8B-B14F-4D97-AF65-F5344CB8AC3E}">
        <p14:creationId xmlns:p14="http://schemas.microsoft.com/office/powerpoint/2010/main" val="10121120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50347-E96B-830E-98C5-0B5E9CA62F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7E2349-0F62-3F4C-A9AF-76F3D3D6303C}"/>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1FB0B9B5-C61D-48DF-E5A8-1A6CC31E70F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549F922-0A55-5799-F34F-DFA69432F116}"/>
              </a:ext>
            </a:extLst>
          </p:cNvPr>
          <p:cNvSpPr>
            <a:spLocks noGrp="1"/>
          </p:cNvSpPr>
          <p:nvPr>
            <p:ph type="sldNum" sz="quarter" idx="10"/>
          </p:nvPr>
        </p:nvSpPr>
        <p:spPr/>
        <p:txBody>
          <a:bodyPr/>
          <a:lstStyle/>
          <a:p>
            <a:fld id="{81310262-5A09-4DB3-B757-C58A5E59AE1B}" type="slidenum">
              <a:rPr lang="en-GB" smtClean="0"/>
              <a:pPr/>
              <a:t>61</a:t>
            </a:fld>
            <a:endParaRPr lang="en-GB"/>
          </a:p>
        </p:txBody>
      </p:sp>
    </p:spTree>
    <p:extLst>
      <p:ext uri="{BB962C8B-B14F-4D97-AF65-F5344CB8AC3E}">
        <p14:creationId xmlns:p14="http://schemas.microsoft.com/office/powerpoint/2010/main" val="11778367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712E0-EAE0-756B-5D4F-495E0AB2FD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AD45FE-2159-FA0E-744F-1BEC43FE6FFB}"/>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EA832969-2627-350C-7C28-89836DF63BB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FDF3EDD-564A-563D-5D6A-73B41FF9623A}"/>
              </a:ext>
            </a:extLst>
          </p:cNvPr>
          <p:cNvSpPr>
            <a:spLocks noGrp="1"/>
          </p:cNvSpPr>
          <p:nvPr>
            <p:ph type="sldNum" sz="quarter" idx="10"/>
          </p:nvPr>
        </p:nvSpPr>
        <p:spPr/>
        <p:txBody>
          <a:bodyPr/>
          <a:lstStyle/>
          <a:p>
            <a:fld id="{81310262-5A09-4DB3-B757-C58A5E59AE1B}" type="slidenum">
              <a:rPr lang="en-GB" smtClean="0"/>
              <a:pPr/>
              <a:t>62</a:t>
            </a:fld>
            <a:endParaRPr lang="en-GB"/>
          </a:p>
        </p:txBody>
      </p:sp>
    </p:spTree>
    <p:extLst>
      <p:ext uri="{BB962C8B-B14F-4D97-AF65-F5344CB8AC3E}">
        <p14:creationId xmlns:p14="http://schemas.microsoft.com/office/powerpoint/2010/main" val="3562114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3FE54-787C-9E89-2741-A709240A70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30FAC5-1616-6E6E-97CE-AAC21A4ECBE7}"/>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B58616D6-2990-D143-92A6-5AFE1B077FD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12CEFFD-AD2A-FF8A-747A-9D3B00A1007B}"/>
              </a:ext>
            </a:extLst>
          </p:cNvPr>
          <p:cNvSpPr>
            <a:spLocks noGrp="1"/>
          </p:cNvSpPr>
          <p:nvPr>
            <p:ph type="sldNum" sz="quarter" idx="10"/>
          </p:nvPr>
        </p:nvSpPr>
        <p:spPr/>
        <p:txBody>
          <a:bodyPr/>
          <a:lstStyle/>
          <a:p>
            <a:fld id="{81310262-5A09-4DB3-B757-C58A5E59AE1B}" type="slidenum">
              <a:rPr lang="en-GB" smtClean="0"/>
              <a:pPr/>
              <a:t>63</a:t>
            </a:fld>
            <a:endParaRPr lang="en-GB"/>
          </a:p>
        </p:txBody>
      </p:sp>
    </p:spTree>
    <p:extLst>
      <p:ext uri="{BB962C8B-B14F-4D97-AF65-F5344CB8AC3E}">
        <p14:creationId xmlns:p14="http://schemas.microsoft.com/office/powerpoint/2010/main" val="35901872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AC308-49DD-5C33-4B6A-18C258C7BC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D3C385-E91F-4EB6-CDE9-C07F35C75B8F}"/>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6D12F212-61C8-B5A5-9352-441FDB08A7E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6A40B5F-F00C-E765-C830-1E6A445F2FF0}"/>
              </a:ext>
            </a:extLst>
          </p:cNvPr>
          <p:cNvSpPr>
            <a:spLocks noGrp="1"/>
          </p:cNvSpPr>
          <p:nvPr>
            <p:ph type="sldNum" sz="quarter" idx="10"/>
          </p:nvPr>
        </p:nvSpPr>
        <p:spPr/>
        <p:txBody>
          <a:bodyPr/>
          <a:lstStyle/>
          <a:p>
            <a:fld id="{81310262-5A09-4DB3-B757-C58A5E59AE1B}" type="slidenum">
              <a:rPr lang="en-GB" smtClean="0"/>
              <a:pPr/>
              <a:t>64</a:t>
            </a:fld>
            <a:endParaRPr lang="en-GB"/>
          </a:p>
        </p:txBody>
      </p:sp>
    </p:spTree>
    <p:extLst>
      <p:ext uri="{BB962C8B-B14F-4D97-AF65-F5344CB8AC3E}">
        <p14:creationId xmlns:p14="http://schemas.microsoft.com/office/powerpoint/2010/main" val="21258585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69645-2E4B-06F1-C46E-8AB793D6F9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A308BE-DE8C-B011-2145-2EA25D67CFB6}"/>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71423E53-DB58-92A3-5759-EB601036DFC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EF7E70D-249C-74C8-38FE-6DA0AEC34E30}"/>
              </a:ext>
            </a:extLst>
          </p:cNvPr>
          <p:cNvSpPr>
            <a:spLocks noGrp="1"/>
          </p:cNvSpPr>
          <p:nvPr>
            <p:ph type="sldNum" sz="quarter" idx="10"/>
          </p:nvPr>
        </p:nvSpPr>
        <p:spPr/>
        <p:txBody>
          <a:bodyPr/>
          <a:lstStyle/>
          <a:p>
            <a:fld id="{81310262-5A09-4DB3-B757-C58A5E59AE1B}" type="slidenum">
              <a:rPr lang="en-GB" smtClean="0"/>
              <a:pPr/>
              <a:t>65</a:t>
            </a:fld>
            <a:endParaRPr lang="en-GB"/>
          </a:p>
        </p:txBody>
      </p:sp>
    </p:spTree>
    <p:extLst>
      <p:ext uri="{BB962C8B-B14F-4D97-AF65-F5344CB8AC3E}">
        <p14:creationId xmlns:p14="http://schemas.microsoft.com/office/powerpoint/2010/main" val="34968937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1C287-389A-36CF-0A7D-3C6709D90B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B72577-14CF-124C-6193-615810DEA197}"/>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7057240F-1EC5-2F18-7A40-86E6DF1EBCF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DBBE69E-9772-73DE-4D98-0DB5B96FBE09}"/>
              </a:ext>
            </a:extLst>
          </p:cNvPr>
          <p:cNvSpPr>
            <a:spLocks noGrp="1"/>
          </p:cNvSpPr>
          <p:nvPr>
            <p:ph type="sldNum" sz="quarter" idx="10"/>
          </p:nvPr>
        </p:nvSpPr>
        <p:spPr/>
        <p:txBody>
          <a:bodyPr/>
          <a:lstStyle/>
          <a:p>
            <a:fld id="{81310262-5A09-4DB3-B757-C58A5E59AE1B}" type="slidenum">
              <a:rPr lang="en-GB" smtClean="0"/>
              <a:pPr/>
              <a:t>66</a:t>
            </a:fld>
            <a:endParaRPr lang="en-GB"/>
          </a:p>
        </p:txBody>
      </p:sp>
    </p:spTree>
    <p:extLst>
      <p:ext uri="{BB962C8B-B14F-4D97-AF65-F5344CB8AC3E}">
        <p14:creationId xmlns:p14="http://schemas.microsoft.com/office/powerpoint/2010/main" val="12678960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6B741-2445-F998-B69E-56445316F7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B565E0-979A-FB52-B22B-5C0C89AC2147}"/>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EB4E24F6-0D0B-0072-1B38-90467B3B505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4E58775-F4FB-7CBE-50D0-519622A9B423}"/>
              </a:ext>
            </a:extLst>
          </p:cNvPr>
          <p:cNvSpPr>
            <a:spLocks noGrp="1"/>
          </p:cNvSpPr>
          <p:nvPr>
            <p:ph type="sldNum" sz="quarter" idx="10"/>
          </p:nvPr>
        </p:nvSpPr>
        <p:spPr/>
        <p:txBody>
          <a:bodyPr/>
          <a:lstStyle/>
          <a:p>
            <a:fld id="{81310262-5A09-4DB3-B757-C58A5E59AE1B}" type="slidenum">
              <a:rPr lang="en-GB" smtClean="0"/>
              <a:pPr/>
              <a:t>67</a:t>
            </a:fld>
            <a:endParaRPr lang="en-GB"/>
          </a:p>
        </p:txBody>
      </p:sp>
    </p:spTree>
    <p:extLst>
      <p:ext uri="{BB962C8B-B14F-4D97-AF65-F5344CB8AC3E}">
        <p14:creationId xmlns:p14="http://schemas.microsoft.com/office/powerpoint/2010/main" val="3779203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299CA-8B8B-D855-944A-EA038EC019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AACAF1-4296-ECC6-748B-BBFDF2206948}"/>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2805D5F1-10E1-D9D7-8100-FD9A6FD9848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FF5083C-2FE6-CA98-E9D4-DFC9897F0A21}"/>
              </a:ext>
            </a:extLst>
          </p:cNvPr>
          <p:cNvSpPr>
            <a:spLocks noGrp="1"/>
          </p:cNvSpPr>
          <p:nvPr>
            <p:ph type="sldNum" sz="quarter" idx="10"/>
          </p:nvPr>
        </p:nvSpPr>
        <p:spPr/>
        <p:txBody>
          <a:bodyPr/>
          <a:lstStyle/>
          <a:p>
            <a:fld id="{81310262-5A09-4DB3-B757-C58A5E59AE1B}" type="slidenum">
              <a:rPr lang="en-GB" smtClean="0"/>
              <a:pPr/>
              <a:t>68</a:t>
            </a:fld>
            <a:endParaRPr lang="en-GB"/>
          </a:p>
        </p:txBody>
      </p:sp>
    </p:spTree>
    <p:extLst>
      <p:ext uri="{BB962C8B-B14F-4D97-AF65-F5344CB8AC3E}">
        <p14:creationId xmlns:p14="http://schemas.microsoft.com/office/powerpoint/2010/main" val="29372780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28437-A06E-6D99-4EF9-E3C829E901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67FFCE-3D4F-5980-8AD0-072C6CF67BF8}"/>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0A8BE6E8-1BD9-5C11-2B9D-A79880A1555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6481247-0C95-6E26-A975-FFEB1A6326DC}"/>
              </a:ext>
            </a:extLst>
          </p:cNvPr>
          <p:cNvSpPr>
            <a:spLocks noGrp="1"/>
          </p:cNvSpPr>
          <p:nvPr>
            <p:ph type="sldNum" sz="quarter" idx="10"/>
          </p:nvPr>
        </p:nvSpPr>
        <p:spPr/>
        <p:txBody>
          <a:bodyPr/>
          <a:lstStyle/>
          <a:p>
            <a:fld id="{81310262-5A09-4DB3-B757-C58A5E59AE1B}" type="slidenum">
              <a:rPr lang="en-GB" smtClean="0"/>
              <a:pPr/>
              <a:t>69</a:t>
            </a:fld>
            <a:endParaRPr lang="en-GB"/>
          </a:p>
        </p:txBody>
      </p:sp>
    </p:spTree>
    <p:extLst>
      <p:ext uri="{BB962C8B-B14F-4D97-AF65-F5344CB8AC3E}">
        <p14:creationId xmlns:p14="http://schemas.microsoft.com/office/powerpoint/2010/main" val="3915813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1879D-A85E-A478-2609-888B18628E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603B93-716C-C2CA-0EEA-A492C60895BD}"/>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F9F60D10-BE7C-B776-EF75-58EB3298DB3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3937200-3056-96BA-FA11-CA3CB576EF0B}"/>
              </a:ext>
            </a:extLst>
          </p:cNvPr>
          <p:cNvSpPr>
            <a:spLocks noGrp="1"/>
          </p:cNvSpPr>
          <p:nvPr>
            <p:ph type="sldNum" sz="quarter" idx="10"/>
          </p:nvPr>
        </p:nvSpPr>
        <p:spPr/>
        <p:txBody>
          <a:bodyPr/>
          <a:lstStyle/>
          <a:p>
            <a:fld id="{81310262-5A09-4DB3-B757-C58A5E59AE1B}" type="slidenum">
              <a:rPr lang="en-GB" smtClean="0"/>
              <a:pPr/>
              <a:t>7</a:t>
            </a:fld>
            <a:endParaRPr lang="en-GB"/>
          </a:p>
        </p:txBody>
      </p:sp>
    </p:spTree>
    <p:extLst>
      <p:ext uri="{BB962C8B-B14F-4D97-AF65-F5344CB8AC3E}">
        <p14:creationId xmlns:p14="http://schemas.microsoft.com/office/powerpoint/2010/main" val="4034233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5AB82-A23D-9272-4004-AF0F0ADB86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C718D0-F2D1-08D8-F417-309511ADE6B9}"/>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BF022F28-2309-1BA6-FD2D-22F70F1B157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A4BCB2A-1029-6355-3818-D3D710676E9B}"/>
              </a:ext>
            </a:extLst>
          </p:cNvPr>
          <p:cNvSpPr>
            <a:spLocks noGrp="1"/>
          </p:cNvSpPr>
          <p:nvPr>
            <p:ph type="sldNum" sz="quarter" idx="10"/>
          </p:nvPr>
        </p:nvSpPr>
        <p:spPr/>
        <p:txBody>
          <a:bodyPr/>
          <a:lstStyle/>
          <a:p>
            <a:fld id="{81310262-5A09-4DB3-B757-C58A5E59AE1B}" type="slidenum">
              <a:rPr lang="en-GB" smtClean="0"/>
              <a:pPr/>
              <a:t>70</a:t>
            </a:fld>
            <a:endParaRPr lang="en-GB"/>
          </a:p>
        </p:txBody>
      </p:sp>
    </p:spTree>
    <p:extLst>
      <p:ext uri="{BB962C8B-B14F-4D97-AF65-F5344CB8AC3E}">
        <p14:creationId xmlns:p14="http://schemas.microsoft.com/office/powerpoint/2010/main" val="41175298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A0CFC-6B20-1B1D-5435-3E4765860E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3077DA-3972-0842-34F8-B7E31B831084}"/>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E591EAD4-CE2B-4C60-8C8F-FD612784360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35E38B0-BDBC-9A53-47EC-7087305D027F}"/>
              </a:ext>
            </a:extLst>
          </p:cNvPr>
          <p:cNvSpPr>
            <a:spLocks noGrp="1"/>
          </p:cNvSpPr>
          <p:nvPr>
            <p:ph type="sldNum" sz="quarter" idx="10"/>
          </p:nvPr>
        </p:nvSpPr>
        <p:spPr/>
        <p:txBody>
          <a:bodyPr/>
          <a:lstStyle/>
          <a:p>
            <a:fld id="{81310262-5A09-4DB3-B757-C58A5E59AE1B}" type="slidenum">
              <a:rPr lang="en-GB" smtClean="0"/>
              <a:pPr/>
              <a:t>71</a:t>
            </a:fld>
            <a:endParaRPr lang="en-GB"/>
          </a:p>
        </p:txBody>
      </p:sp>
    </p:spTree>
    <p:extLst>
      <p:ext uri="{BB962C8B-B14F-4D97-AF65-F5344CB8AC3E}">
        <p14:creationId xmlns:p14="http://schemas.microsoft.com/office/powerpoint/2010/main" val="31393631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21B58-AB4B-3E88-8E05-443A52AD83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87A776-C7FE-1A45-2F32-6091F8E28757}"/>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BC22BCCC-614D-2A62-1535-B0C56586AFE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6C820D7-6E9F-01D7-C8CA-F7E3B0CA4455}"/>
              </a:ext>
            </a:extLst>
          </p:cNvPr>
          <p:cNvSpPr>
            <a:spLocks noGrp="1"/>
          </p:cNvSpPr>
          <p:nvPr>
            <p:ph type="sldNum" sz="quarter" idx="10"/>
          </p:nvPr>
        </p:nvSpPr>
        <p:spPr/>
        <p:txBody>
          <a:bodyPr/>
          <a:lstStyle/>
          <a:p>
            <a:fld id="{81310262-5A09-4DB3-B757-C58A5E59AE1B}" type="slidenum">
              <a:rPr lang="en-GB" smtClean="0"/>
              <a:pPr/>
              <a:t>72</a:t>
            </a:fld>
            <a:endParaRPr lang="en-GB"/>
          </a:p>
        </p:txBody>
      </p:sp>
    </p:spTree>
    <p:extLst>
      <p:ext uri="{BB962C8B-B14F-4D97-AF65-F5344CB8AC3E}">
        <p14:creationId xmlns:p14="http://schemas.microsoft.com/office/powerpoint/2010/main" val="15247021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ECA41-F178-0460-02A4-C3C7D77211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3A80E6-F609-191A-F1CC-83B47C741F36}"/>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8455118D-4BB1-05AB-3C5B-7F6E4A34210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D940516-21F0-E52C-2046-12B07597B097}"/>
              </a:ext>
            </a:extLst>
          </p:cNvPr>
          <p:cNvSpPr>
            <a:spLocks noGrp="1"/>
          </p:cNvSpPr>
          <p:nvPr>
            <p:ph type="sldNum" sz="quarter" idx="10"/>
          </p:nvPr>
        </p:nvSpPr>
        <p:spPr/>
        <p:txBody>
          <a:bodyPr/>
          <a:lstStyle/>
          <a:p>
            <a:fld id="{81310262-5A09-4DB3-B757-C58A5E59AE1B}" type="slidenum">
              <a:rPr lang="en-GB" smtClean="0"/>
              <a:pPr/>
              <a:t>73</a:t>
            </a:fld>
            <a:endParaRPr lang="en-GB"/>
          </a:p>
        </p:txBody>
      </p:sp>
    </p:spTree>
    <p:extLst>
      <p:ext uri="{BB962C8B-B14F-4D97-AF65-F5344CB8AC3E}">
        <p14:creationId xmlns:p14="http://schemas.microsoft.com/office/powerpoint/2010/main" val="9061204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BAFC4-E9DC-343C-45AB-424E669372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3AA61A-5CDF-401E-896A-F82384592C1E}"/>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9B446C9D-72B3-9CC8-6614-38C44294245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6834199-9200-9EC3-8CD3-071039F9D341}"/>
              </a:ext>
            </a:extLst>
          </p:cNvPr>
          <p:cNvSpPr>
            <a:spLocks noGrp="1"/>
          </p:cNvSpPr>
          <p:nvPr>
            <p:ph type="sldNum" sz="quarter" idx="10"/>
          </p:nvPr>
        </p:nvSpPr>
        <p:spPr/>
        <p:txBody>
          <a:bodyPr/>
          <a:lstStyle/>
          <a:p>
            <a:fld id="{81310262-5A09-4DB3-B757-C58A5E59AE1B}" type="slidenum">
              <a:rPr lang="en-GB" smtClean="0"/>
              <a:pPr/>
              <a:t>74</a:t>
            </a:fld>
            <a:endParaRPr lang="en-GB"/>
          </a:p>
        </p:txBody>
      </p:sp>
    </p:spTree>
    <p:extLst>
      <p:ext uri="{BB962C8B-B14F-4D97-AF65-F5344CB8AC3E}">
        <p14:creationId xmlns:p14="http://schemas.microsoft.com/office/powerpoint/2010/main" val="131556173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51444-ADFD-FF13-F39E-A17E192A77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D5C138-CC08-DAA2-2147-300D838E64EF}"/>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73374837-D1FA-8E95-537D-1673A8DD58D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39677BD-BE4D-F568-C36E-3CA429154783}"/>
              </a:ext>
            </a:extLst>
          </p:cNvPr>
          <p:cNvSpPr>
            <a:spLocks noGrp="1"/>
          </p:cNvSpPr>
          <p:nvPr>
            <p:ph type="sldNum" sz="quarter" idx="10"/>
          </p:nvPr>
        </p:nvSpPr>
        <p:spPr/>
        <p:txBody>
          <a:bodyPr/>
          <a:lstStyle/>
          <a:p>
            <a:fld id="{81310262-5A09-4DB3-B757-C58A5E59AE1B}" type="slidenum">
              <a:rPr lang="en-GB" smtClean="0"/>
              <a:pPr/>
              <a:t>75</a:t>
            </a:fld>
            <a:endParaRPr lang="en-GB"/>
          </a:p>
        </p:txBody>
      </p:sp>
    </p:spTree>
    <p:extLst>
      <p:ext uri="{BB962C8B-B14F-4D97-AF65-F5344CB8AC3E}">
        <p14:creationId xmlns:p14="http://schemas.microsoft.com/office/powerpoint/2010/main" val="1109066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50ADA-483C-7B56-94B5-EE8B2B12FD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E94C0E-BFA5-64E7-9CD5-F00738307F69}"/>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E0D29DE3-45DB-5DBC-F9FE-FB102D610C4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6736E68-1B19-820B-5DCC-850482DC9CB2}"/>
              </a:ext>
            </a:extLst>
          </p:cNvPr>
          <p:cNvSpPr>
            <a:spLocks noGrp="1"/>
          </p:cNvSpPr>
          <p:nvPr>
            <p:ph type="sldNum" sz="quarter" idx="10"/>
          </p:nvPr>
        </p:nvSpPr>
        <p:spPr/>
        <p:txBody>
          <a:bodyPr/>
          <a:lstStyle/>
          <a:p>
            <a:fld id="{81310262-5A09-4DB3-B757-C58A5E59AE1B}" type="slidenum">
              <a:rPr lang="en-GB" smtClean="0"/>
              <a:pPr/>
              <a:t>76</a:t>
            </a:fld>
            <a:endParaRPr lang="en-GB"/>
          </a:p>
        </p:txBody>
      </p:sp>
    </p:spTree>
    <p:extLst>
      <p:ext uri="{BB962C8B-B14F-4D97-AF65-F5344CB8AC3E}">
        <p14:creationId xmlns:p14="http://schemas.microsoft.com/office/powerpoint/2010/main" val="21856357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7B529-E2B6-8595-D0C0-3A084D0400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22A4CA-B6DA-574E-A052-97FC73BFD99C}"/>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154AF7D4-A25C-F485-40F7-54328908B76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838A3AD-DD7C-11A6-AE02-9BD693A331DE}"/>
              </a:ext>
            </a:extLst>
          </p:cNvPr>
          <p:cNvSpPr>
            <a:spLocks noGrp="1"/>
          </p:cNvSpPr>
          <p:nvPr>
            <p:ph type="sldNum" sz="quarter" idx="10"/>
          </p:nvPr>
        </p:nvSpPr>
        <p:spPr/>
        <p:txBody>
          <a:bodyPr/>
          <a:lstStyle/>
          <a:p>
            <a:fld id="{81310262-5A09-4DB3-B757-C58A5E59AE1B}" type="slidenum">
              <a:rPr lang="en-GB" smtClean="0"/>
              <a:pPr/>
              <a:t>77</a:t>
            </a:fld>
            <a:endParaRPr lang="en-GB"/>
          </a:p>
        </p:txBody>
      </p:sp>
    </p:spTree>
    <p:extLst>
      <p:ext uri="{BB962C8B-B14F-4D97-AF65-F5344CB8AC3E}">
        <p14:creationId xmlns:p14="http://schemas.microsoft.com/office/powerpoint/2010/main" val="146047496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9F48C-9674-9618-56D6-EE807A99E4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76A8AA-6A18-E16E-1EE9-EE0D5EF4841B}"/>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3E172DF1-D8BE-2FC6-7DA9-834198E3C18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4F82684-08EB-E96F-66D6-8DD27DDB0A04}"/>
              </a:ext>
            </a:extLst>
          </p:cNvPr>
          <p:cNvSpPr>
            <a:spLocks noGrp="1"/>
          </p:cNvSpPr>
          <p:nvPr>
            <p:ph type="sldNum" sz="quarter" idx="10"/>
          </p:nvPr>
        </p:nvSpPr>
        <p:spPr/>
        <p:txBody>
          <a:bodyPr/>
          <a:lstStyle/>
          <a:p>
            <a:fld id="{81310262-5A09-4DB3-B757-C58A5E59AE1B}" type="slidenum">
              <a:rPr lang="en-GB" smtClean="0"/>
              <a:pPr/>
              <a:t>78</a:t>
            </a:fld>
            <a:endParaRPr lang="en-GB"/>
          </a:p>
        </p:txBody>
      </p:sp>
    </p:spTree>
    <p:extLst>
      <p:ext uri="{BB962C8B-B14F-4D97-AF65-F5344CB8AC3E}">
        <p14:creationId xmlns:p14="http://schemas.microsoft.com/office/powerpoint/2010/main" val="409709863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8BB8B-7BF2-3A45-488C-94CC12C8AB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9AAA4C-B6DF-D446-2F36-61F3C562CBD4}"/>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390BC8D2-95F8-FD77-79B3-81EE19D525E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BC4A630-924E-5F0B-77E8-3D8B0CCC1B7C}"/>
              </a:ext>
            </a:extLst>
          </p:cNvPr>
          <p:cNvSpPr>
            <a:spLocks noGrp="1"/>
          </p:cNvSpPr>
          <p:nvPr>
            <p:ph type="sldNum" sz="quarter" idx="10"/>
          </p:nvPr>
        </p:nvSpPr>
        <p:spPr/>
        <p:txBody>
          <a:bodyPr/>
          <a:lstStyle/>
          <a:p>
            <a:fld id="{81310262-5A09-4DB3-B757-C58A5E59AE1B}" type="slidenum">
              <a:rPr lang="en-GB" smtClean="0"/>
              <a:pPr/>
              <a:t>79</a:t>
            </a:fld>
            <a:endParaRPr lang="en-GB"/>
          </a:p>
        </p:txBody>
      </p:sp>
    </p:spTree>
    <p:extLst>
      <p:ext uri="{BB962C8B-B14F-4D97-AF65-F5344CB8AC3E}">
        <p14:creationId xmlns:p14="http://schemas.microsoft.com/office/powerpoint/2010/main" val="1164018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EB183-6340-053C-59DE-8E055128B7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0F6925-C6B5-1392-A579-5F5879ACDAC6}"/>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7D6E8294-4CC4-E757-33A0-442317345D4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158A5DA-5D9C-52E0-1511-5C0F40B9903C}"/>
              </a:ext>
            </a:extLst>
          </p:cNvPr>
          <p:cNvSpPr>
            <a:spLocks noGrp="1"/>
          </p:cNvSpPr>
          <p:nvPr>
            <p:ph type="sldNum" sz="quarter" idx="10"/>
          </p:nvPr>
        </p:nvSpPr>
        <p:spPr/>
        <p:txBody>
          <a:bodyPr/>
          <a:lstStyle/>
          <a:p>
            <a:fld id="{81310262-5A09-4DB3-B757-C58A5E59AE1B}" type="slidenum">
              <a:rPr lang="en-GB" smtClean="0"/>
              <a:pPr/>
              <a:t>8</a:t>
            </a:fld>
            <a:endParaRPr lang="en-GB"/>
          </a:p>
        </p:txBody>
      </p:sp>
    </p:spTree>
    <p:extLst>
      <p:ext uri="{BB962C8B-B14F-4D97-AF65-F5344CB8AC3E}">
        <p14:creationId xmlns:p14="http://schemas.microsoft.com/office/powerpoint/2010/main" val="196813377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C4AA4-8875-3085-C869-EC88758C92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9092CC-3104-3643-8194-F2797AD2582D}"/>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CBAF338E-F057-D871-A640-3F2B066818D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8D07045-ABB3-CD1B-0702-B4C5AF05A185}"/>
              </a:ext>
            </a:extLst>
          </p:cNvPr>
          <p:cNvSpPr>
            <a:spLocks noGrp="1"/>
          </p:cNvSpPr>
          <p:nvPr>
            <p:ph type="sldNum" sz="quarter" idx="10"/>
          </p:nvPr>
        </p:nvSpPr>
        <p:spPr/>
        <p:txBody>
          <a:bodyPr/>
          <a:lstStyle/>
          <a:p>
            <a:fld id="{81310262-5A09-4DB3-B757-C58A5E59AE1B}" type="slidenum">
              <a:rPr lang="en-GB" smtClean="0"/>
              <a:pPr/>
              <a:t>80</a:t>
            </a:fld>
            <a:endParaRPr lang="en-GB"/>
          </a:p>
        </p:txBody>
      </p:sp>
    </p:spTree>
    <p:extLst>
      <p:ext uri="{BB962C8B-B14F-4D97-AF65-F5344CB8AC3E}">
        <p14:creationId xmlns:p14="http://schemas.microsoft.com/office/powerpoint/2010/main" val="14558074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30CEC-604B-76E1-8D26-75ED589C1A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EE8DF-75E1-0C34-14D4-FBC59602B7E5}"/>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BDA8FF7E-96D5-C691-FC75-49D1CF299CA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ADB4916-5DFD-7D6C-D36E-580DF2C12AF7}"/>
              </a:ext>
            </a:extLst>
          </p:cNvPr>
          <p:cNvSpPr>
            <a:spLocks noGrp="1"/>
          </p:cNvSpPr>
          <p:nvPr>
            <p:ph type="sldNum" sz="quarter" idx="10"/>
          </p:nvPr>
        </p:nvSpPr>
        <p:spPr/>
        <p:txBody>
          <a:bodyPr/>
          <a:lstStyle/>
          <a:p>
            <a:fld id="{81310262-5A09-4DB3-B757-C58A5E59AE1B}" type="slidenum">
              <a:rPr lang="en-GB" smtClean="0"/>
              <a:pPr/>
              <a:t>81</a:t>
            </a:fld>
            <a:endParaRPr lang="en-GB"/>
          </a:p>
        </p:txBody>
      </p:sp>
    </p:spTree>
    <p:extLst>
      <p:ext uri="{BB962C8B-B14F-4D97-AF65-F5344CB8AC3E}">
        <p14:creationId xmlns:p14="http://schemas.microsoft.com/office/powerpoint/2010/main" val="425070761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1FE1F-B86B-41EB-97BA-94146578C2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162363-4FD2-50A0-8888-7658F3B50995}"/>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E34BE604-CD55-9252-445F-4425D2C9D81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B8BC793-8BF8-B4AE-0C05-61B453F78CAF}"/>
              </a:ext>
            </a:extLst>
          </p:cNvPr>
          <p:cNvSpPr>
            <a:spLocks noGrp="1"/>
          </p:cNvSpPr>
          <p:nvPr>
            <p:ph type="sldNum" sz="quarter" idx="10"/>
          </p:nvPr>
        </p:nvSpPr>
        <p:spPr/>
        <p:txBody>
          <a:bodyPr/>
          <a:lstStyle/>
          <a:p>
            <a:fld id="{81310262-5A09-4DB3-B757-C58A5E59AE1B}" type="slidenum">
              <a:rPr lang="en-GB" smtClean="0"/>
              <a:pPr/>
              <a:t>82</a:t>
            </a:fld>
            <a:endParaRPr lang="en-GB"/>
          </a:p>
        </p:txBody>
      </p:sp>
    </p:spTree>
    <p:extLst>
      <p:ext uri="{BB962C8B-B14F-4D97-AF65-F5344CB8AC3E}">
        <p14:creationId xmlns:p14="http://schemas.microsoft.com/office/powerpoint/2010/main" val="224197247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33B9E-011B-26B0-05B4-6D699D3FC2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B5F973-D992-2E21-5010-3AD18A9ED5F3}"/>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F4EBA9FE-0D58-5D28-6B28-8271C3F49A4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CE9A3BD-EF90-2EA3-D498-6D9DB72B8D58}"/>
              </a:ext>
            </a:extLst>
          </p:cNvPr>
          <p:cNvSpPr>
            <a:spLocks noGrp="1"/>
          </p:cNvSpPr>
          <p:nvPr>
            <p:ph type="sldNum" sz="quarter" idx="10"/>
          </p:nvPr>
        </p:nvSpPr>
        <p:spPr/>
        <p:txBody>
          <a:bodyPr/>
          <a:lstStyle/>
          <a:p>
            <a:fld id="{81310262-5A09-4DB3-B757-C58A5E59AE1B}" type="slidenum">
              <a:rPr lang="en-GB" smtClean="0"/>
              <a:pPr/>
              <a:t>83</a:t>
            </a:fld>
            <a:endParaRPr lang="en-GB"/>
          </a:p>
        </p:txBody>
      </p:sp>
    </p:spTree>
    <p:extLst>
      <p:ext uri="{BB962C8B-B14F-4D97-AF65-F5344CB8AC3E}">
        <p14:creationId xmlns:p14="http://schemas.microsoft.com/office/powerpoint/2010/main" val="207042418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FAF3F-886E-87F5-7539-063E55FE87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533487-179B-A45B-7CBF-CB9513FB3167}"/>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687A9670-2C12-2D56-7E5A-1CDE3FAE369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31FF7BE-1D99-AFFD-2EEA-80BBF6352B79}"/>
              </a:ext>
            </a:extLst>
          </p:cNvPr>
          <p:cNvSpPr>
            <a:spLocks noGrp="1"/>
          </p:cNvSpPr>
          <p:nvPr>
            <p:ph type="sldNum" sz="quarter" idx="10"/>
          </p:nvPr>
        </p:nvSpPr>
        <p:spPr/>
        <p:txBody>
          <a:bodyPr/>
          <a:lstStyle/>
          <a:p>
            <a:fld id="{81310262-5A09-4DB3-B757-C58A5E59AE1B}" type="slidenum">
              <a:rPr lang="en-GB" smtClean="0"/>
              <a:pPr/>
              <a:t>84</a:t>
            </a:fld>
            <a:endParaRPr lang="en-GB"/>
          </a:p>
        </p:txBody>
      </p:sp>
    </p:spTree>
    <p:extLst>
      <p:ext uri="{BB962C8B-B14F-4D97-AF65-F5344CB8AC3E}">
        <p14:creationId xmlns:p14="http://schemas.microsoft.com/office/powerpoint/2010/main" val="280569231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3550A-2046-772C-0FBD-32ECA11B98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331973-6A02-26F6-107A-8108138CAA35}"/>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4FAD4401-F7CF-835B-90D0-8EDE64AC11C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DE1BB7A-C172-6D51-2B20-9E55C85CEB13}"/>
              </a:ext>
            </a:extLst>
          </p:cNvPr>
          <p:cNvSpPr>
            <a:spLocks noGrp="1"/>
          </p:cNvSpPr>
          <p:nvPr>
            <p:ph type="sldNum" sz="quarter" idx="10"/>
          </p:nvPr>
        </p:nvSpPr>
        <p:spPr/>
        <p:txBody>
          <a:bodyPr/>
          <a:lstStyle/>
          <a:p>
            <a:fld id="{81310262-5A09-4DB3-B757-C58A5E59AE1B}" type="slidenum">
              <a:rPr lang="en-GB" smtClean="0"/>
              <a:pPr/>
              <a:t>85</a:t>
            </a:fld>
            <a:endParaRPr lang="en-GB"/>
          </a:p>
        </p:txBody>
      </p:sp>
    </p:spTree>
    <p:extLst>
      <p:ext uri="{BB962C8B-B14F-4D97-AF65-F5344CB8AC3E}">
        <p14:creationId xmlns:p14="http://schemas.microsoft.com/office/powerpoint/2010/main" val="357225888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54E4A-2368-E147-1F6C-92057B0ACB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CC9AAE-DFE1-0AFC-EB0C-BCB63F886550}"/>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33E45015-A9E8-EEC7-EF22-D0EB01E8189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E1832DC-2AA5-3506-3229-12D9992C48E5}"/>
              </a:ext>
            </a:extLst>
          </p:cNvPr>
          <p:cNvSpPr>
            <a:spLocks noGrp="1"/>
          </p:cNvSpPr>
          <p:nvPr>
            <p:ph type="sldNum" sz="quarter" idx="10"/>
          </p:nvPr>
        </p:nvSpPr>
        <p:spPr/>
        <p:txBody>
          <a:bodyPr/>
          <a:lstStyle/>
          <a:p>
            <a:fld id="{81310262-5A09-4DB3-B757-C58A5E59AE1B}" type="slidenum">
              <a:rPr lang="en-GB" smtClean="0"/>
              <a:pPr/>
              <a:t>86</a:t>
            </a:fld>
            <a:endParaRPr lang="en-GB"/>
          </a:p>
        </p:txBody>
      </p:sp>
    </p:spTree>
    <p:extLst>
      <p:ext uri="{BB962C8B-B14F-4D97-AF65-F5344CB8AC3E}">
        <p14:creationId xmlns:p14="http://schemas.microsoft.com/office/powerpoint/2010/main" val="205678050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D0A31-AC0A-4C9C-8881-8565DE90DC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76BC2B-75DA-9791-BBBA-0296B3FD747C}"/>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26E646AA-8D1C-1691-E2EB-27BD9342E6D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82587CA-BACD-9EB8-A146-76F5B755C1B2}"/>
              </a:ext>
            </a:extLst>
          </p:cNvPr>
          <p:cNvSpPr>
            <a:spLocks noGrp="1"/>
          </p:cNvSpPr>
          <p:nvPr>
            <p:ph type="sldNum" sz="quarter" idx="10"/>
          </p:nvPr>
        </p:nvSpPr>
        <p:spPr/>
        <p:txBody>
          <a:bodyPr/>
          <a:lstStyle/>
          <a:p>
            <a:fld id="{81310262-5A09-4DB3-B757-C58A5E59AE1B}" type="slidenum">
              <a:rPr lang="en-GB" smtClean="0"/>
              <a:pPr/>
              <a:t>87</a:t>
            </a:fld>
            <a:endParaRPr lang="en-GB"/>
          </a:p>
        </p:txBody>
      </p:sp>
    </p:spTree>
    <p:extLst>
      <p:ext uri="{BB962C8B-B14F-4D97-AF65-F5344CB8AC3E}">
        <p14:creationId xmlns:p14="http://schemas.microsoft.com/office/powerpoint/2010/main" val="242566769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70132-091D-E016-B65E-554256F772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325A6E-5421-C10E-06C7-10264C36255A}"/>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480BB499-90E2-283C-3761-FDE3DD7A783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0B1AD05-A0AA-E926-645D-F1D88E6151F0}"/>
              </a:ext>
            </a:extLst>
          </p:cNvPr>
          <p:cNvSpPr>
            <a:spLocks noGrp="1"/>
          </p:cNvSpPr>
          <p:nvPr>
            <p:ph type="sldNum" sz="quarter" idx="10"/>
          </p:nvPr>
        </p:nvSpPr>
        <p:spPr/>
        <p:txBody>
          <a:bodyPr/>
          <a:lstStyle/>
          <a:p>
            <a:fld id="{81310262-5A09-4DB3-B757-C58A5E59AE1B}" type="slidenum">
              <a:rPr lang="en-GB" smtClean="0"/>
              <a:pPr/>
              <a:t>88</a:t>
            </a:fld>
            <a:endParaRPr lang="en-GB"/>
          </a:p>
        </p:txBody>
      </p:sp>
    </p:spTree>
    <p:extLst>
      <p:ext uri="{BB962C8B-B14F-4D97-AF65-F5344CB8AC3E}">
        <p14:creationId xmlns:p14="http://schemas.microsoft.com/office/powerpoint/2010/main" val="824193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805C0-D5DF-EF80-A8F1-6AAD344BA8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52E317-C378-E037-170F-010EC096E54C}"/>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B7862B27-91F4-8916-42B9-EC8FD666466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123744A-2075-55F8-4E9D-F47233CF59DC}"/>
              </a:ext>
            </a:extLst>
          </p:cNvPr>
          <p:cNvSpPr>
            <a:spLocks noGrp="1"/>
          </p:cNvSpPr>
          <p:nvPr>
            <p:ph type="sldNum" sz="quarter" idx="10"/>
          </p:nvPr>
        </p:nvSpPr>
        <p:spPr/>
        <p:txBody>
          <a:bodyPr/>
          <a:lstStyle/>
          <a:p>
            <a:fld id="{81310262-5A09-4DB3-B757-C58A5E59AE1B}" type="slidenum">
              <a:rPr lang="en-GB" smtClean="0"/>
              <a:pPr/>
              <a:t>89</a:t>
            </a:fld>
            <a:endParaRPr lang="en-GB"/>
          </a:p>
        </p:txBody>
      </p:sp>
    </p:spTree>
    <p:extLst>
      <p:ext uri="{BB962C8B-B14F-4D97-AF65-F5344CB8AC3E}">
        <p14:creationId xmlns:p14="http://schemas.microsoft.com/office/powerpoint/2010/main" val="2391722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3B747-FDEC-4289-EC64-4938EFA5E7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AF719A-34B7-ECA5-E432-941FDA6023E0}"/>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5F861AF0-7469-1545-BF28-0DCFC84CBB6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DCB9955-22ED-50FC-8AFD-BF04E646046A}"/>
              </a:ext>
            </a:extLst>
          </p:cNvPr>
          <p:cNvSpPr>
            <a:spLocks noGrp="1"/>
          </p:cNvSpPr>
          <p:nvPr>
            <p:ph type="sldNum" sz="quarter" idx="10"/>
          </p:nvPr>
        </p:nvSpPr>
        <p:spPr/>
        <p:txBody>
          <a:bodyPr/>
          <a:lstStyle/>
          <a:p>
            <a:fld id="{81310262-5A09-4DB3-B757-C58A5E59AE1B}" type="slidenum">
              <a:rPr lang="en-GB" smtClean="0"/>
              <a:pPr/>
              <a:t>9</a:t>
            </a:fld>
            <a:endParaRPr lang="en-GB"/>
          </a:p>
        </p:txBody>
      </p:sp>
    </p:spTree>
    <p:extLst>
      <p:ext uri="{BB962C8B-B14F-4D97-AF65-F5344CB8AC3E}">
        <p14:creationId xmlns:p14="http://schemas.microsoft.com/office/powerpoint/2010/main" val="167675861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02979-F85F-A5C1-CC92-BAF15ED6A7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78086B-7F6D-A18D-4277-D27F6B599CE2}"/>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BA280480-1613-7A82-24AE-7762D8C3458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30DF2BD-0723-E394-6E80-5C1694960E9E}"/>
              </a:ext>
            </a:extLst>
          </p:cNvPr>
          <p:cNvSpPr>
            <a:spLocks noGrp="1"/>
          </p:cNvSpPr>
          <p:nvPr>
            <p:ph type="sldNum" sz="quarter" idx="10"/>
          </p:nvPr>
        </p:nvSpPr>
        <p:spPr/>
        <p:txBody>
          <a:bodyPr/>
          <a:lstStyle/>
          <a:p>
            <a:fld id="{81310262-5A09-4DB3-B757-C58A5E59AE1B}" type="slidenum">
              <a:rPr lang="en-GB" smtClean="0"/>
              <a:pPr/>
              <a:t>90</a:t>
            </a:fld>
            <a:endParaRPr lang="en-GB"/>
          </a:p>
        </p:txBody>
      </p:sp>
    </p:spTree>
    <p:extLst>
      <p:ext uri="{BB962C8B-B14F-4D97-AF65-F5344CB8AC3E}">
        <p14:creationId xmlns:p14="http://schemas.microsoft.com/office/powerpoint/2010/main" val="113543981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5795E-028B-5903-45A7-D88609B01F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B3838B-8BF6-24F5-4BE1-A7FFD429C572}"/>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C1D76C3F-9466-96B4-0CEA-640DD1372D0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A82D5F8-3970-2A2D-D610-F5173D26E1FE}"/>
              </a:ext>
            </a:extLst>
          </p:cNvPr>
          <p:cNvSpPr>
            <a:spLocks noGrp="1"/>
          </p:cNvSpPr>
          <p:nvPr>
            <p:ph type="sldNum" sz="quarter" idx="10"/>
          </p:nvPr>
        </p:nvSpPr>
        <p:spPr/>
        <p:txBody>
          <a:bodyPr/>
          <a:lstStyle/>
          <a:p>
            <a:fld id="{81310262-5A09-4DB3-B757-C58A5E59AE1B}" type="slidenum">
              <a:rPr lang="en-GB" smtClean="0"/>
              <a:pPr/>
              <a:t>91</a:t>
            </a:fld>
            <a:endParaRPr lang="en-GB"/>
          </a:p>
        </p:txBody>
      </p:sp>
    </p:spTree>
    <p:extLst>
      <p:ext uri="{BB962C8B-B14F-4D97-AF65-F5344CB8AC3E}">
        <p14:creationId xmlns:p14="http://schemas.microsoft.com/office/powerpoint/2010/main" val="398723380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6253C-166D-9548-BC64-0CAA5F73B9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753E04-2DDF-9599-5E15-E3DCD0FF4B6B}"/>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315BEC70-CEF5-995F-7C10-01A51D3459B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293F2E1-E22F-9574-390F-432403C53B74}"/>
              </a:ext>
            </a:extLst>
          </p:cNvPr>
          <p:cNvSpPr>
            <a:spLocks noGrp="1"/>
          </p:cNvSpPr>
          <p:nvPr>
            <p:ph type="sldNum" sz="quarter" idx="10"/>
          </p:nvPr>
        </p:nvSpPr>
        <p:spPr/>
        <p:txBody>
          <a:bodyPr/>
          <a:lstStyle/>
          <a:p>
            <a:fld id="{81310262-5A09-4DB3-B757-C58A5E59AE1B}" type="slidenum">
              <a:rPr lang="en-GB" smtClean="0"/>
              <a:pPr/>
              <a:t>92</a:t>
            </a:fld>
            <a:endParaRPr lang="en-GB"/>
          </a:p>
        </p:txBody>
      </p:sp>
    </p:spTree>
    <p:extLst>
      <p:ext uri="{BB962C8B-B14F-4D97-AF65-F5344CB8AC3E}">
        <p14:creationId xmlns:p14="http://schemas.microsoft.com/office/powerpoint/2010/main" val="85681262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6FEF9-8152-B7F3-F958-5984D4BC5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E11A50-330F-8745-D94C-98687985DC9E}"/>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3EE9D93F-B33A-EDF1-62C7-655F55ADF49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AD02869-868E-E9FE-86AE-CDE25B35E617}"/>
              </a:ext>
            </a:extLst>
          </p:cNvPr>
          <p:cNvSpPr>
            <a:spLocks noGrp="1"/>
          </p:cNvSpPr>
          <p:nvPr>
            <p:ph type="sldNum" sz="quarter" idx="10"/>
          </p:nvPr>
        </p:nvSpPr>
        <p:spPr/>
        <p:txBody>
          <a:bodyPr/>
          <a:lstStyle/>
          <a:p>
            <a:fld id="{81310262-5A09-4DB3-B757-C58A5E59AE1B}" type="slidenum">
              <a:rPr lang="en-GB" smtClean="0"/>
              <a:pPr/>
              <a:t>93</a:t>
            </a:fld>
            <a:endParaRPr lang="en-GB"/>
          </a:p>
        </p:txBody>
      </p:sp>
    </p:spTree>
    <p:extLst>
      <p:ext uri="{BB962C8B-B14F-4D97-AF65-F5344CB8AC3E}">
        <p14:creationId xmlns:p14="http://schemas.microsoft.com/office/powerpoint/2010/main" val="3646218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FF996-9BB2-D142-EE2F-D83086FF68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266A2C-3F8C-AFE7-13FD-74EC00EC876B}"/>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7750E085-4B60-BA6E-D7FE-9964C113AD2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A5B6964-73F3-6B8E-C56C-BA126C1CFF89}"/>
              </a:ext>
            </a:extLst>
          </p:cNvPr>
          <p:cNvSpPr>
            <a:spLocks noGrp="1"/>
          </p:cNvSpPr>
          <p:nvPr>
            <p:ph type="sldNum" sz="quarter" idx="10"/>
          </p:nvPr>
        </p:nvSpPr>
        <p:spPr/>
        <p:txBody>
          <a:bodyPr/>
          <a:lstStyle/>
          <a:p>
            <a:fld id="{81310262-5A09-4DB3-B757-C58A5E59AE1B}" type="slidenum">
              <a:rPr lang="en-GB" smtClean="0"/>
              <a:pPr/>
              <a:t>94</a:t>
            </a:fld>
            <a:endParaRPr lang="en-GB"/>
          </a:p>
        </p:txBody>
      </p:sp>
    </p:spTree>
    <p:extLst>
      <p:ext uri="{BB962C8B-B14F-4D97-AF65-F5344CB8AC3E}">
        <p14:creationId xmlns:p14="http://schemas.microsoft.com/office/powerpoint/2010/main" val="119683498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03A2F-681F-CD5A-F51B-C8F50DE9B9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4A2DF3-5AA4-BE6C-CDE1-59E6B70DBCA2}"/>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C93F113F-8D80-EC69-A8E6-A61E2D25C3B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B9A17B9-9B99-1280-3909-1CBE9B8CCA92}"/>
              </a:ext>
            </a:extLst>
          </p:cNvPr>
          <p:cNvSpPr>
            <a:spLocks noGrp="1"/>
          </p:cNvSpPr>
          <p:nvPr>
            <p:ph type="sldNum" sz="quarter" idx="10"/>
          </p:nvPr>
        </p:nvSpPr>
        <p:spPr/>
        <p:txBody>
          <a:bodyPr/>
          <a:lstStyle/>
          <a:p>
            <a:fld id="{81310262-5A09-4DB3-B757-C58A5E59AE1B}" type="slidenum">
              <a:rPr lang="en-GB" smtClean="0"/>
              <a:pPr/>
              <a:t>95</a:t>
            </a:fld>
            <a:endParaRPr lang="en-GB"/>
          </a:p>
        </p:txBody>
      </p:sp>
    </p:spTree>
    <p:extLst>
      <p:ext uri="{BB962C8B-B14F-4D97-AF65-F5344CB8AC3E}">
        <p14:creationId xmlns:p14="http://schemas.microsoft.com/office/powerpoint/2010/main" val="188819603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9A4A1-40C0-5CD3-F07E-BA41C5670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043680-6F4E-567C-8210-1081B169BA5D}"/>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20C3AB5C-9D4A-62BA-8A83-F39B753ECD9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9E46220-3A32-038B-1415-9242C41EFD40}"/>
              </a:ext>
            </a:extLst>
          </p:cNvPr>
          <p:cNvSpPr>
            <a:spLocks noGrp="1"/>
          </p:cNvSpPr>
          <p:nvPr>
            <p:ph type="sldNum" sz="quarter" idx="10"/>
          </p:nvPr>
        </p:nvSpPr>
        <p:spPr/>
        <p:txBody>
          <a:bodyPr/>
          <a:lstStyle/>
          <a:p>
            <a:fld id="{81310262-5A09-4DB3-B757-C58A5E59AE1B}" type="slidenum">
              <a:rPr lang="en-GB" smtClean="0"/>
              <a:pPr/>
              <a:t>96</a:t>
            </a:fld>
            <a:endParaRPr lang="en-GB"/>
          </a:p>
        </p:txBody>
      </p:sp>
    </p:spTree>
    <p:extLst>
      <p:ext uri="{BB962C8B-B14F-4D97-AF65-F5344CB8AC3E}">
        <p14:creationId xmlns:p14="http://schemas.microsoft.com/office/powerpoint/2010/main" val="387023308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52CA0-0096-F057-1F1D-38EFBC3365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DC97B-2850-4F91-BB00-36144C4442BB}"/>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01EC2CDD-BB9F-017D-A88F-BC431AF40B3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72939B9-2D1E-CBAD-6871-33020E061BC6}"/>
              </a:ext>
            </a:extLst>
          </p:cNvPr>
          <p:cNvSpPr>
            <a:spLocks noGrp="1"/>
          </p:cNvSpPr>
          <p:nvPr>
            <p:ph type="sldNum" sz="quarter" idx="10"/>
          </p:nvPr>
        </p:nvSpPr>
        <p:spPr/>
        <p:txBody>
          <a:bodyPr/>
          <a:lstStyle/>
          <a:p>
            <a:fld id="{81310262-5A09-4DB3-B757-C58A5E59AE1B}" type="slidenum">
              <a:rPr lang="en-GB" smtClean="0"/>
              <a:pPr/>
              <a:t>97</a:t>
            </a:fld>
            <a:endParaRPr lang="en-GB"/>
          </a:p>
        </p:txBody>
      </p:sp>
    </p:spTree>
    <p:extLst>
      <p:ext uri="{BB962C8B-B14F-4D97-AF65-F5344CB8AC3E}">
        <p14:creationId xmlns:p14="http://schemas.microsoft.com/office/powerpoint/2010/main" val="83151790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3EDDF-4F0A-F042-2DB4-D793EE1BD4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6835C6-38B6-84C4-1EFE-8CD9002126F5}"/>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6E6D854C-2C71-2363-A354-BB555990430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563077E-5130-DA5A-4985-E5DA7C2041CC}"/>
              </a:ext>
            </a:extLst>
          </p:cNvPr>
          <p:cNvSpPr>
            <a:spLocks noGrp="1"/>
          </p:cNvSpPr>
          <p:nvPr>
            <p:ph type="sldNum" sz="quarter" idx="10"/>
          </p:nvPr>
        </p:nvSpPr>
        <p:spPr/>
        <p:txBody>
          <a:bodyPr/>
          <a:lstStyle/>
          <a:p>
            <a:fld id="{81310262-5A09-4DB3-B757-C58A5E59AE1B}" type="slidenum">
              <a:rPr lang="en-GB" smtClean="0"/>
              <a:pPr/>
              <a:t>98</a:t>
            </a:fld>
            <a:endParaRPr lang="en-GB"/>
          </a:p>
        </p:txBody>
      </p:sp>
    </p:spTree>
    <p:extLst>
      <p:ext uri="{BB962C8B-B14F-4D97-AF65-F5344CB8AC3E}">
        <p14:creationId xmlns:p14="http://schemas.microsoft.com/office/powerpoint/2010/main" val="148211916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F6E9A-73FC-E2A0-5F96-8AABFCEDF0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ADC0D7-8FA7-F2B7-D6CA-62A816BD1AA7}"/>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AE34414A-F120-04D2-65A4-D5CC99B5FB4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2E4D797-796B-472F-E87E-E71F39AFF96F}"/>
              </a:ext>
            </a:extLst>
          </p:cNvPr>
          <p:cNvSpPr>
            <a:spLocks noGrp="1"/>
          </p:cNvSpPr>
          <p:nvPr>
            <p:ph type="sldNum" sz="quarter" idx="10"/>
          </p:nvPr>
        </p:nvSpPr>
        <p:spPr/>
        <p:txBody>
          <a:bodyPr/>
          <a:lstStyle/>
          <a:p>
            <a:fld id="{81310262-5A09-4DB3-B757-C58A5E59AE1B}" type="slidenum">
              <a:rPr lang="en-GB" smtClean="0"/>
              <a:pPr/>
              <a:t>99</a:t>
            </a:fld>
            <a:endParaRPr lang="en-GB"/>
          </a:p>
        </p:txBody>
      </p:sp>
    </p:spTree>
    <p:extLst>
      <p:ext uri="{BB962C8B-B14F-4D97-AF65-F5344CB8AC3E}">
        <p14:creationId xmlns:p14="http://schemas.microsoft.com/office/powerpoint/2010/main" val="2775433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357249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7968"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254" y="1730403"/>
            <a:ext cx="5649604"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488" y="2470926"/>
            <a:ext cx="6512262"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4E76B4A9-4902-4ECB-869F-42B50456EEFB}" type="datetime1">
              <a:rPr lang="en-US" smtClean="0"/>
              <a:t>5/7/2025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E03921-1AFD-4E4E-B9C8-3643C39620F0}" type="datetime1">
              <a:rPr lang="en-US" smtClean="0"/>
              <a:t>5/7/2025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551" y="274639"/>
            <a:ext cx="2057757"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80" y="274639"/>
            <a:ext cx="6020845"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70EB3C-B82E-43C8-912B-029FEEE99524}" type="datetime1">
              <a:rPr lang="en-US" smtClean="0"/>
              <a:t>5/7/2025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C36DF4-C5DF-42F5-884A-82BF7B4F62B0}" type="datetime1">
              <a:rPr lang="en-US" smtClean="0"/>
              <a:t>5/7/2025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7968"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357249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541" y="1726738"/>
            <a:ext cx="5651973"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363" y="2468304"/>
            <a:ext cx="6511659"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8B350B71-8CC9-4ED6-BA15-F051ACAA8B38}" type="datetime1">
              <a:rPr lang="en-US" smtClean="0"/>
              <a:t>5/7/2025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3103" y="1097280"/>
            <a:ext cx="3200956"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832" y="1097280"/>
            <a:ext cx="3200956"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7636A0-7816-4BBC-9CB7-3852C4689CD3}" type="datetime1">
              <a:rPr lang="en-US" smtClean="0"/>
              <a:t>5/7/2025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3103" y="1097280"/>
            <a:ext cx="3200956"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292" y="1701848"/>
            <a:ext cx="3200956"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832" y="1097280"/>
            <a:ext cx="3200956"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832" y="1701848"/>
            <a:ext cx="3200956"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234E78-0FC7-456B-99BB-4D1503F936BF}" type="datetime1">
              <a:rPr lang="en-US" smtClean="0"/>
              <a:t>5/7/2025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385525-960B-442E-B7EC-621D250EFE70}" type="datetime1">
              <a:rPr lang="en-US" smtClean="0"/>
              <a:t>5/7/2025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A78F9-22A1-4D1F-90B3-D11CD92E877B}" type="datetime1">
              <a:rPr lang="en-US" smtClean="0"/>
              <a:t>5/7/2025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357249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4060" y="-434058"/>
            <a:ext cx="6858000" cy="772612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5066" y="1576104"/>
            <a:ext cx="5212985"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50377" y="2618913"/>
            <a:ext cx="3808440"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8180" y="2253385"/>
            <a:ext cx="5795766"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100DEF2D-A42B-4A68-A36A-7A6BCC0F778E}" type="datetime1">
              <a:rPr lang="en-US" smtClean="0"/>
              <a:t>5/7/2025</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9178" y="0"/>
            <a:ext cx="7116411"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1" y="2647950"/>
            <a:ext cx="357249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357249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313" y="1717501"/>
            <a:ext cx="5487353"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678" y="2180529"/>
            <a:ext cx="6097604"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CAC7C4-8FF0-4F60-B773-8116314D1583}" type="datetime1">
              <a:rPr lang="en-US" smtClean="0"/>
              <a:t>5/7/2025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878"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3"/>
            <a:ext cx="9147968"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3103" y="365760"/>
            <a:ext cx="7522246"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3103" y="1100629"/>
            <a:ext cx="7522246"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203" y="5870448"/>
            <a:ext cx="2176650" cy="201168"/>
          </a:xfrm>
          <a:prstGeom prst="rect">
            <a:avLst/>
          </a:prstGeom>
        </p:spPr>
        <p:txBody>
          <a:bodyPr vert="horz" lIns="91440" tIns="45720" rIns="91440" bIns="45720" rtlCol="0" anchor="ctr"/>
          <a:lstStyle>
            <a:lvl1pPr algn="l">
              <a:defRPr sz="1200">
                <a:solidFill>
                  <a:srgbClr val="FFFFFF"/>
                </a:solidFill>
              </a:defRPr>
            </a:lvl1pPr>
          </a:lstStyle>
          <a:p>
            <a:fld id="{55F159D0-9B79-4D0C-9DF1-DD2B8DF6A8B7}" type="datetime1">
              <a:rPr lang="en-US" smtClean="0"/>
              <a:t>5/7/2025</a:t>
            </a:fld>
            <a:endParaRPr lang="en-US" dirty="0"/>
          </a:p>
        </p:txBody>
      </p:sp>
      <p:sp>
        <p:nvSpPr>
          <p:cNvPr id="5" name="Footer Placeholder 4"/>
          <p:cNvSpPr>
            <a:spLocks noGrp="1"/>
          </p:cNvSpPr>
          <p:nvPr>
            <p:ph type="ftr" sz="quarter" idx="3"/>
          </p:nvPr>
        </p:nvSpPr>
        <p:spPr>
          <a:xfrm>
            <a:off x="3518125" y="6285122"/>
            <a:ext cx="472522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2497" y="6170822"/>
            <a:ext cx="503007"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688770"/>
            <a:ext cx="9066998" cy="968829"/>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2133751" y="404260"/>
            <a:ext cx="6933247" cy="1944303"/>
          </a:xfrm>
          <a:ln>
            <a:noFill/>
          </a:ln>
          <a:effectLst/>
          <a:scene3d>
            <a:camera prst="orthographicFront">
              <a:rot lat="0" lon="0" rev="0"/>
            </a:camera>
            <a:lightRig rig="glow" dir="t">
              <a:rot lat="0" lon="0" rev="4800000"/>
            </a:lightRig>
          </a:scene3d>
          <a:sp3d prstMaterial="matte">
            <a:bevelT w="127000" h="63500"/>
          </a:sp3d>
        </p:spPr>
        <p:txBody>
          <a:bodyPr>
            <a:noAutofit/>
          </a:bodyPr>
          <a:lstStyle/>
          <a:p>
            <a:br>
              <a:rPr lang="en-US" sz="2800" b="1" dirty="0"/>
            </a:br>
            <a:br>
              <a:rPr lang="en-US" sz="2800" b="1" dirty="0"/>
            </a:br>
            <a:br>
              <a:rPr lang="en-US" sz="2800" b="1" dirty="0"/>
            </a:br>
            <a:br>
              <a:rPr lang="en-US" sz="2800" b="1" dirty="0"/>
            </a:br>
            <a:br>
              <a:rPr lang="en-US" sz="2800" b="1" dirty="0"/>
            </a:br>
            <a:br>
              <a:rPr lang="en-US" sz="2800" b="1" dirty="0"/>
            </a:br>
            <a:br>
              <a:rPr lang="en-US" sz="2800" b="1" dirty="0"/>
            </a:br>
            <a:br>
              <a:rPr lang="en-US" sz="2800" b="1" dirty="0"/>
            </a:br>
            <a:br>
              <a:rPr lang="en-US" sz="2800" b="1" dirty="0"/>
            </a:br>
            <a:r>
              <a:rPr lang="en-US" sz="2400" b="1" dirty="0"/>
              <a:t>The Institute of Strategic Management of Nigeria Chartered, Rivers State Chapter </a:t>
            </a:r>
            <a:br>
              <a:rPr lang="en-US" sz="2400" b="1" dirty="0"/>
            </a:br>
            <a:br>
              <a:rPr lang="en-US" sz="2400" b="1" dirty="0"/>
            </a:br>
            <a:r>
              <a:rPr lang="en-US" sz="2400" b="1" dirty="0"/>
              <a:t>STRATEGIC MANAGEMENT ESSENTIALS PROGRAM</a:t>
            </a:r>
            <a:br>
              <a:rPr lang="en-US" sz="2800" b="1" dirty="0"/>
            </a:br>
            <a:endParaRPr lang="en-US" sz="2800" dirty="0"/>
          </a:p>
        </p:txBody>
      </p:sp>
      <p:sp>
        <p:nvSpPr>
          <p:cNvPr id="11" name="Subtitle 2"/>
          <p:cNvSpPr>
            <a:spLocks noGrp="1"/>
          </p:cNvSpPr>
          <p:nvPr>
            <p:ph type="subTitle" idx="1"/>
          </p:nvPr>
        </p:nvSpPr>
        <p:spPr>
          <a:xfrm>
            <a:off x="122764" y="2768884"/>
            <a:ext cx="8944234" cy="859687"/>
          </a:xfrm>
        </p:spPr>
        <p:txBody>
          <a:bodyPr>
            <a:noAutofit/>
          </a:bodyPr>
          <a:lstStyle/>
          <a:p>
            <a:pPr>
              <a:lnSpc>
                <a:spcPct val="100000"/>
              </a:lnSpc>
            </a:pPr>
            <a:endParaRPr lang="en-US" sz="1700" b="1" i="0" dirty="0">
              <a:solidFill>
                <a:schemeClr val="bg1"/>
              </a:solidFill>
            </a:endParaRPr>
          </a:p>
          <a:p>
            <a:pPr>
              <a:lnSpc>
                <a:spcPct val="100000"/>
              </a:lnSpc>
            </a:pPr>
            <a:r>
              <a:rPr lang="en-US" sz="1700" b="1" i="0" dirty="0">
                <a:solidFill>
                  <a:schemeClr val="bg1"/>
                </a:solidFill>
              </a:rPr>
              <a:t>Topic: Strategic Management: From </a:t>
            </a:r>
            <a:r>
              <a:rPr lang="en-US" sz="1700" b="1" i="0" dirty="0" err="1">
                <a:solidFill>
                  <a:schemeClr val="bg1"/>
                </a:solidFill>
              </a:rPr>
              <a:t>TheorY</a:t>
            </a:r>
            <a:r>
              <a:rPr lang="en-US" sz="1700" b="1" dirty="0">
                <a:solidFill>
                  <a:schemeClr val="bg1"/>
                </a:solidFill>
              </a:rPr>
              <a:t> </a:t>
            </a:r>
            <a:r>
              <a:rPr lang="en-US" sz="1700" b="1" i="0" dirty="0">
                <a:solidFill>
                  <a:schemeClr val="bg1"/>
                </a:solidFill>
              </a:rPr>
              <a:t>to Practice</a:t>
            </a:r>
            <a:endParaRPr lang="en-GB" sz="1700" i="0" dirty="0">
              <a:solidFill>
                <a:schemeClr val="bg1"/>
              </a:solidFill>
            </a:endParaRPr>
          </a:p>
        </p:txBody>
      </p:sp>
      <p:sp>
        <p:nvSpPr>
          <p:cNvPr id="12" name="Rectangle 11"/>
          <p:cNvSpPr/>
          <p:nvPr/>
        </p:nvSpPr>
        <p:spPr>
          <a:xfrm>
            <a:off x="2310062" y="3844574"/>
            <a:ext cx="6712762" cy="1815882"/>
          </a:xfrm>
          <a:prstGeom prst="rect">
            <a:avLst/>
          </a:prstGeom>
        </p:spPr>
        <p:txBody>
          <a:bodyPr wrap="square">
            <a:spAutoFit/>
          </a:bodyPr>
          <a:lstStyle/>
          <a:p>
            <a:pPr algn="r"/>
            <a:r>
              <a:rPr lang="sv-SE" sz="2400" b="1" dirty="0"/>
              <a:t> SPEAKER: </a:t>
            </a:r>
            <a:r>
              <a:rPr lang="en-US" b="1" dirty="0">
                <a:solidFill>
                  <a:schemeClr val="bg1"/>
                </a:solidFill>
                <a:latin typeface="Times New Roman" panose="02020603050405020304" pitchFamily="18" charset="0"/>
                <a:cs typeface="Times New Roman" panose="02020603050405020304" pitchFamily="18" charset="0"/>
              </a:rPr>
              <a:t>SYLVA</a:t>
            </a:r>
            <a:r>
              <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WARIBUGO</a:t>
            </a:r>
          </a:p>
          <a:p>
            <a:pPr algn="r"/>
            <a:r>
              <a:rPr lang="en-US" sz="1800" b="1" i="1" dirty="0">
                <a:solidFill>
                  <a:srgbClr val="FF0000"/>
                </a:solidFill>
                <a:effectLst/>
                <a:latin typeface="Times New Roman" panose="02020603050405020304" pitchFamily="18" charset="0"/>
                <a:ea typeface="Times New Roman" panose="02020603050405020304" pitchFamily="18" charset="0"/>
              </a:rPr>
              <a:t>BSc. (First Class </a:t>
            </a:r>
            <a:r>
              <a:rPr lang="en-US" sz="1800" b="1" i="1" dirty="0" err="1">
                <a:solidFill>
                  <a:srgbClr val="FF0000"/>
                </a:solidFill>
                <a:effectLst/>
                <a:latin typeface="Times New Roman" panose="02020603050405020304" pitchFamily="18" charset="0"/>
                <a:ea typeface="Times New Roman" panose="02020603050405020304" pitchFamily="18" charset="0"/>
              </a:rPr>
              <a:t>Honours</a:t>
            </a:r>
            <a:r>
              <a:rPr lang="en-US" sz="1800" b="1" i="1" dirty="0">
                <a:solidFill>
                  <a:srgbClr val="FF0000"/>
                </a:solidFill>
                <a:effectLst/>
                <a:latin typeface="Times New Roman" panose="02020603050405020304" pitchFamily="18" charset="0"/>
                <a:ea typeface="Times New Roman" panose="02020603050405020304" pitchFamily="18" charset="0"/>
              </a:rPr>
              <a:t>) in MGT; MBA; MSc.; </a:t>
            </a:r>
            <a:r>
              <a:rPr lang="en-US" sz="1800" b="1" i="1" dirty="0" err="1">
                <a:solidFill>
                  <a:srgbClr val="FF0000"/>
                </a:solidFill>
                <a:effectLst/>
                <a:latin typeface="Times New Roman" panose="02020603050405020304" pitchFamily="18" charset="0"/>
                <a:ea typeface="Times New Roman" panose="02020603050405020304" pitchFamily="18" charset="0"/>
              </a:rPr>
              <a:t>Ph.D</a:t>
            </a:r>
            <a:r>
              <a:rPr lang="en-US" sz="1800" b="1" i="1" dirty="0">
                <a:solidFill>
                  <a:srgbClr val="FF0000"/>
                </a:solidFill>
                <a:effectLst/>
                <a:latin typeface="Times New Roman" panose="02020603050405020304" pitchFamily="18" charset="0"/>
                <a:ea typeface="Times New Roman" panose="02020603050405020304" pitchFamily="18" charset="0"/>
              </a:rPr>
              <a:t> </a:t>
            </a:r>
          </a:p>
          <a:p>
            <a:pPr algn="r"/>
            <a:r>
              <a:rPr lang="en-US" sz="1600" b="1" i="1" dirty="0">
                <a:solidFill>
                  <a:srgbClr val="FF0000"/>
                </a:solidFill>
                <a:latin typeface="Times New Roman" panose="02020603050405020304" pitchFamily="18" charset="0"/>
                <a:cs typeface="Times New Roman" panose="02020603050405020304" pitchFamily="18" charset="0"/>
              </a:rPr>
              <a:t>ASSOCIATE PROFESSOR</a:t>
            </a:r>
            <a:endParaRPr lang="sv-SE" sz="2400" b="1" i="1" dirty="0">
              <a:solidFill>
                <a:srgbClr val="FF0000"/>
              </a:solidFill>
            </a:endParaRPr>
          </a:p>
          <a:p>
            <a:pPr algn="r">
              <a:spcAft>
                <a:spcPts val="0"/>
              </a:spcAft>
            </a:pPr>
            <a:r>
              <a:rPr lang="en-GB" b="1" dirty="0"/>
              <a:t>Department of Management, Faculty of Management Sciences, </a:t>
            </a:r>
          </a:p>
          <a:p>
            <a:pPr algn="r">
              <a:spcAft>
                <a:spcPts val="0"/>
              </a:spcAft>
            </a:pPr>
            <a:r>
              <a:rPr lang="en-GB" b="1" dirty="0"/>
              <a:t>University of Port Harcourt, Rivers State, Nigeria.</a:t>
            </a:r>
          </a:p>
          <a:p>
            <a:pPr algn="r">
              <a:spcAft>
                <a:spcPts val="0"/>
              </a:spcAft>
            </a:pPr>
            <a:r>
              <a:rPr lang="en-GB" b="1" dirty="0">
                <a:solidFill>
                  <a:schemeClr val="tx1"/>
                </a:solidFill>
              </a:rPr>
              <a:t>GSM number: 08033103959</a:t>
            </a:r>
          </a:p>
        </p:txBody>
      </p:sp>
      <p:sp>
        <p:nvSpPr>
          <p:cNvPr id="13" name="Rectangle 12"/>
          <p:cNvSpPr/>
          <p:nvPr/>
        </p:nvSpPr>
        <p:spPr>
          <a:xfrm>
            <a:off x="1520792" y="5626318"/>
            <a:ext cx="6933247" cy="646331"/>
          </a:xfrm>
          <a:prstGeom prst="rect">
            <a:avLst/>
          </a:prstGeom>
        </p:spPr>
        <p:txBody>
          <a:bodyPr wrap="square">
            <a:spAutoFit/>
          </a:bodyPr>
          <a:lstStyle/>
          <a:p>
            <a:pPr marL="64008" algn="ctr">
              <a:buClr>
                <a:schemeClr val="accent3"/>
              </a:buClr>
              <a:defRPr/>
            </a:pPr>
            <a:endParaRPr lang="sv-SE" b="1" dirty="0">
              <a:solidFill>
                <a:srgbClr val="FF0000"/>
              </a:solidFill>
            </a:endParaRPr>
          </a:p>
          <a:p>
            <a:pPr marL="64008" algn="ctr">
              <a:buClr>
                <a:schemeClr val="accent3"/>
              </a:buClr>
              <a:defRPr/>
            </a:pPr>
            <a:r>
              <a:rPr lang="sv-SE" b="1" dirty="0">
                <a:solidFill>
                  <a:srgbClr val="FF0000"/>
                </a:solidFill>
              </a:rPr>
              <a:t>DATE/TIME:  </a:t>
            </a:r>
            <a:r>
              <a:rPr lang="sv-SE" b="1" dirty="0"/>
              <a:t>Wednesday 7th May, 2025 </a:t>
            </a:r>
            <a:r>
              <a:rPr lang="sv-SE" b="1" dirty="0">
                <a:solidFill>
                  <a:srgbClr val="FF0000"/>
                </a:solidFill>
              </a:rPr>
              <a:t>│</a:t>
            </a:r>
            <a:r>
              <a:rPr lang="sv-SE" b="1" dirty="0"/>
              <a:t> 7.30pm to 9.30pm</a:t>
            </a:r>
            <a:endParaRPr lang="en-GB" b="1" dirty="0"/>
          </a:p>
        </p:txBody>
      </p:sp>
      <p:pic>
        <p:nvPicPr>
          <p:cNvPr id="3" name="Picture 2">
            <a:extLst>
              <a:ext uri="{FF2B5EF4-FFF2-40B4-BE49-F238E27FC236}">
                <a16:creationId xmlns:a16="http://schemas.microsoft.com/office/drawing/2014/main" id="{8F6F9B9C-400B-CEDA-B77A-85314A80475F}"/>
              </a:ext>
            </a:extLst>
          </p:cNvPr>
          <p:cNvPicPr>
            <a:picLocks noChangeAspect="1"/>
          </p:cNvPicPr>
          <p:nvPr/>
        </p:nvPicPr>
        <p:blipFill>
          <a:blip r:embed="rId3"/>
          <a:stretch>
            <a:fillRect/>
          </a:stretch>
        </p:blipFill>
        <p:spPr>
          <a:xfrm>
            <a:off x="122764" y="290565"/>
            <a:ext cx="2010988" cy="2143125"/>
          </a:xfrm>
          <a:prstGeom prst="rect">
            <a:avLst/>
          </a:prstGeom>
        </p:spPr>
      </p:pic>
      <p:pic>
        <p:nvPicPr>
          <p:cNvPr id="4" name="Picture 3">
            <a:extLst>
              <a:ext uri="{FF2B5EF4-FFF2-40B4-BE49-F238E27FC236}">
                <a16:creationId xmlns:a16="http://schemas.microsoft.com/office/drawing/2014/main" id="{8BFB3528-2C06-3643-3179-62B37C24B600}"/>
              </a:ext>
            </a:extLst>
          </p:cNvPr>
          <p:cNvPicPr>
            <a:picLocks noChangeAspect="1"/>
          </p:cNvPicPr>
          <p:nvPr/>
        </p:nvPicPr>
        <p:blipFill>
          <a:blip r:embed="rId4"/>
          <a:stretch>
            <a:fillRect/>
          </a:stretch>
        </p:blipFill>
        <p:spPr>
          <a:xfrm>
            <a:off x="122764" y="3657599"/>
            <a:ext cx="2187298" cy="2059807"/>
          </a:xfrm>
          <a:prstGeom prst="rect">
            <a:avLst/>
          </a:prstGeom>
        </p:spPr>
      </p:pic>
    </p:spTree>
    <p:extLst>
      <p:ext uri="{BB962C8B-B14F-4D97-AF65-F5344CB8AC3E}">
        <p14:creationId xmlns:p14="http://schemas.microsoft.com/office/powerpoint/2010/main" val="3708739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9E4AA-434D-C290-B716-1067263DB09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A8E9190-31C9-D7C1-65B4-34B48EE79AA5}"/>
              </a:ext>
            </a:extLst>
          </p:cNvPr>
          <p:cNvSpPr/>
          <p:nvPr/>
        </p:nvSpPr>
        <p:spPr>
          <a:xfrm>
            <a:off x="306387" y="389412"/>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1F4DBF4A-B2DF-8819-3517-E111041EA2C0}"/>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44EA2884-B7B4-C2F1-2144-9A4DDA043EAA}"/>
              </a:ext>
            </a:extLst>
          </p:cNvPr>
          <p:cNvSpPr>
            <a:spLocks noGrp="1"/>
          </p:cNvSpPr>
          <p:nvPr>
            <p:ph idx="1"/>
          </p:nvPr>
        </p:nvSpPr>
        <p:spPr>
          <a:xfrm>
            <a:off x="588729" y="327546"/>
            <a:ext cx="8250472" cy="581173"/>
          </a:xfrm>
        </p:spPr>
        <p:txBody>
          <a:bodyPr>
            <a:noAutofit/>
          </a:bodyPr>
          <a:lstStyle/>
          <a:p>
            <a:pPr marL="0" indent="0" algn="just">
              <a:buNone/>
            </a:pPr>
            <a:r>
              <a:rPr lang="en-US" sz="2000" b="1" cap="all" dirty="0">
                <a:solidFill>
                  <a:schemeClr val="bg1"/>
                </a:solidFill>
                <a:latin typeface="Gisha" pitchFamily="34" charset="-79"/>
                <a:cs typeface="Gisha" pitchFamily="34" charset="-79"/>
              </a:rPr>
              <a:t>foundations of strategic management and its significance.</a:t>
            </a:r>
          </a:p>
        </p:txBody>
      </p:sp>
      <p:sp>
        <p:nvSpPr>
          <p:cNvPr id="6" name="Slide Number Placeholder 5">
            <a:extLst>
              <a:ext uri="{FF2B5EF4-FFF2-40B4-BE49-F238E27FC236}">
                <a16:creationId xmlns:a16="http://schemas.microsoft.com/office/drawing/2014/main" id="{C898B103-EDF6-F13E-0D12-140898ADB3B0}"/>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9</a:t>
            </a:r>
          </a:p>
        </p:txBody>
      </p:sp>
      <p:sp>
        <p:nvSpPr>
          <p:cNvPr id="7" name="Content Placeholder 2">
            <a:extLst>
              <a:ext uri="{FF2B5EF4-FFF2-40B4-BE49-F238E27FC236}">
                <a16:creationId xmlns:a16="http://schemas.microsoft.com/office/drawing/2014/main" id="{D1E99147-400E-7E47-3B53-3C022BC549CA}"/>
              </a:ext>
            </a:extLst>
          </p:cNvPr>
          <p:cNvSpPr txBox="1">
            <a:spLocks/>
          </p:cNvSpPr>
          <p:nvPr/>
        </p:nvSpPr>
        <p:spPr>
          <a:xfrm>
            <a:off x="529389" y="1299409"/>
            <a:ext cx="8027470" cy="4533500"/>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r>
              <a:rPr lang="en-US" sz="2400" b="1" dirty="0">
                <a:solidFill>
                  <a:schemeClr val="tx1"/>
                </a:solidFill>
                <a:latin typeface="Times New Roman" pitchFamily="18" charset="0"/>
                <a:cs typeface="Times New Roman" pitchFamily="18" charset="0"/>
              </a:rPr>
              <a:t>Strategic Tools</a:t>
            </a:r>
          </a:p>
          <a:p>
            <a:pPr marL="234950" indent="-234950" algn="just">
              <a:lnSpc>
                <a:spcPct val="200000"/>
              </a:lnSpc>
              <a:spcBef>
                <a:spcPts val="0"/>
              </a:spcBef>
              <a:spcAft>
                <a:spcPts val="1200"/>
              </a:spcAft>
              <a:buClr>
                <a:schemeClr val="accent6"/>
              </a:buClr>
              <a:buFont typeface="Wingdings" pitchFamily="2" charset="2"/>
              <a:buChar char="v"/>
            </a:pPr>
            <a:r>
              <a:rPr lang="en-US" sz="2400" dirty="0">
                <a:solidFill>
                  <a:schemeClr val="tx1"/>
                </a:solidFill>
                <a:latin typeface="Times New Roman" pitchFamily="18" charset="0"/>
                <a:cs typeface="Times New Roman" pitchFamily="18" charset="0"/>
              </a:rPr>
              <a:t>SWOT Analysis</a:t>
            </a:r>
          </a:p>
          <a:p>
            <a:pPr marL="234950" indent="-234950" algn="just">
              <a:lnSpc>
                <a:spcPct val="200000"/>
              </a:lnSpc>
              <a:spcBef>
                <a:spcPts val="0"/>
              </a:spcBef>
              <a:spcAft>
                <a:spcPts val="1200"/>
              </a:spcAft>
              <a:buClr>
                <a:schemeClr val="accent6"/>
              </a:buClr>
              <a:buFont typeface="Wingdings" pitchFamily="2" charset="2"/>
              <a:buChar char="v"/>
            </a:pPr>
            <a:r>
              <a:rPr lang="en-US" sz="2400" dirty="0">
                <a:solidFill>
                  <a:schemeClr val="tx1"/>
                </a:solidFill>
                <a:latin typeface="Times New Roman" pitchFamily="18" charset="0"/>
                <a:cs typeface="Times New Roman" pitchFamily="18" charset="0"/>
              </a:rPr>
              <a:t>PESTEL Analysis</a:t>
            </a:r>
          </a:p>
          <a:p>
            <a:pPr marL="234950" indent="-234950" algn="just">
              <a:lnSpc>
                <a:spcPct val="200000"/>
              </a:lnSpc>
              <a:spcBef>
                <a:spcPts val="0"/>
              </a:spcBef>
              <a:spcAft>
                <a:spcPts val="1200"/>
              </a:spcAft>
              <a:buClr>
                <a:schemeClr val="accent6"/>
              </a:buClr>
              <a:buFont typeface="Wingdings" pitchFamily="2" charset="2"/>
              <a:buChar char="v"/>
            </a:pPr>
            <a:r>
              <a:rPr lang="en-US" sz="2400" dirty="0">
                <a:solidFill>
                  <a:schemeClr val="tx1"/>
                </a:solidFill>
                <a:latin typeface="Times New Roman" pitchFamily="18" charset="0"/>
                <a:cs typeface="Times New Roman" pitchFamily="18" charset="0"/>
              </a:rPr>
              <a:t>Porter’s Five Forces</a:t>
            </a:r>
          </a:p>
          <a:p>
            <a:pPr marL="234950" indent="-234950" algn="just">
              <a:lnSpc>
                <a:spcPct val="200000"/>
              </a:lnSpc>
              <a:spcBef>
                <a:spcPts val="0"/>
              </a:spcBef>
              <a:spcAft>
                <a:spcPts val="1200"/>
              </a:spcAft>
              <a:buClr>
                <a:schemeClr val="accent6"/>
              </a:buClr>
              <a:buFont typeface="Wingdings" pitchFamily="2" charset="2"/>
              <a:buChar char="v"/>
            </a:pPr>
            <a:r>
              <a:rPr lang="en-US" sz="2400" dirty="0">
                <a:solidFill>
                  <a:schemeClr val="tx1"/>
                </a:solidFill>
                <a:latin typeface="Times New Roman" pitchFamily="18" charset="0"/>
                <a:cs typeface="Times New Roman" pitchFamily="18" charset="0"/>
              </a:rPr>
              <a:t>Value Chain Analysis</a:t>
            </a:r>
          </a:p>
          <a:p>
            <a:pPr marL="234950" indent="-234950" algn="just">
              <a:lnSpc>
                <a:spcPct val="200000"/>
              </a:lnSpc>
              <a:spcBef>
                <a:spcPts val="0"/>
              </a:spcBef>
              <a:spcAft>
                <a:spcPts val="1200"/>
              </a:spcAft>
              <a:buClr>
                <a:schemeClr val="accent6"/>
              </a:buClr>
              <a:buFont typeface="Wingdings" pitchFamily="2" charset="2"/>
              <a:buChar char="v"/>
            </a:pPr>
            <a:r>
              <a:rPr lang="en-US" sz="2400" dirty="0">
                <a:solidFill>
                  <a:schemeClr val="tx1"/>
                </a:solidFill>
                <a:latin typeface="Times New Roman" pitchFamily="18" charset="0"/>
                <a:cs typeface="Times New Roman" pitchFamily="18" charset="0"/>
              </a:rPr>
              <a:t>BCG Matrix</a:t>
            </a:r>
          </a:p>
        </p:txBody>
      </p:sp>
    </p:spTree>
    <p:extLst>
      <p:ext uri="{BB962C8B-B14F-4D97-AF65-F5344CB8AC3E}">
        <p14:creationId xmlns:p14="http://schemas.microsoft.com/office/powerpoint/2010/main" val="22721796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223B1-78A7-AEC7-8035-25B8008971E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B94332F-33CA-169D-7615-0F56B9EE89FA}"/>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71A0E15B-C7EC-4583-2665-D9DB84824F7E}"/>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84A87D5-310F-38F2-31A5-B54E9E839327}"/>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recommendations to managers on translating theory to practice in the area of Strategic Management</a:t>
            </a:r>
          </a:p>
        </p:txBody>
      </p:sp>
      <p:sp>
        <p:nvSpPr>
          <p:cNvPr id="6" name="Slide Number Placeholder 5">
            <a:extLst>
              <a:ext uri="{FF2B5EF4-FFF2-40B4-BE49-F238E27FC236}">
                <a16:creationId xmlns:a16="http://schemas.microsoft.com/office/drawing/2014/main" id="{823132AB-BC54-12F4-98F4-61B84E2FD204}"/>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86</a:t>
            </a:r>
          </a:p>
        </p:txBody>
      </p:sp>
      <p:sp>
        <p:nvSpPr>
          <p:cNvPr id="7" name="Content Placeholder 2">
            <a:extLst>
              <a:ext uri="{FF2B5EF4-FFF2-40B4-BE49-F238E27FC236}">
                <a16:creationId xmlns:a16="http://schemas.microsoft.com/office/drawing/2014/main" id="{3734746C-F52E-2AC4-C197-5AA29E7C6CCA}"/>
              </a:ext>
            </a:extLst>
          </p:cNvPr>
          <p:cNvSpPr txBox="1">
            <a:spLocks/>
          </p:cNvSpPr>
          <p:nvPr/>
        </p:nvSpPr>
        <p:spPr>
          <a:xfrm>
            <a:off x="385161" y="3609474"/>
            <a:ext cx="8375266" cy="1963552"/>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2. Use Strategic Frameworks as Guides, Not Rules</a:t>
            </a:r>
          </a:p>
          <a:p>
            <a:pPr algn="just">
              <a:spcBef>
                <a:spcPts val="0"/>
              </a:spcBef>
              <a:spcAft>
                <a:spcPts val="1200"/>
              </a:spcAft>
              <a:buFont typeface="Wingdings" panose="05000000000000000000" pitchFamily="2" charset="2"/>
              <a:buChar char="ü"/>
            </a:pPr>
            <a:r>
              <a:rPr lang="en-US" sz="2400" dirty="0">
                <a:solidFill>
                  <a:schemeClr val="tx1"/>
                </a:solidFill>
                <a:latin typeface="Times New Roman" pitchFamily="18" charset="0"/>
                <a:cs typeface="Times New Roman" pitchFamily="18" charset="0"/>
              </a:rPr>
              <a:t>Treat tools such as the Balanced Scorecard or Ansoff Matrix as starting points for dialogue and decision-making, not rigid formulas.</a:t>
            </a:r>
          </a:p>
          <a:p>
            <a:pPr algn="just">
              <a:spcBef>
                <a:spcPts val="0"/>
              </a:spcBef>
              <a:spcAft>
                <a:spcPts val="1200"/>
              </a:spcAft>
              <a:buFont typeface="Wingdings" panose="05000000000000000000" pitchFamily="2" charset="2"/>
              <a:buChar char="ü"/>
            </a:pPr>
            <a:r>
              <a:rPr lang="en-US" sz="2400" dirty="0">
                <a:solidFill>
                  <a:schemeClr val="tx1"/>
                </a:solidFill>
                <a:latin typeface="Times New Roman" pitchFamily="18" charset="0"/>
                <a:cs typeface="Times New Roman" pitchFamily="18" charset="0"/>
              </a:rPr>
              <a:t>Encourage creativity and flexibility in applying these tools to evolving situations.</a:t>
            </a:r>
          </a:p>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3. Align Strategy with Execution</a:t>
            </a:r>
          </a:p>
          <a:p>
            <a:pPr algn="just">
              <a:spcBef>
                <a:spcPts val="0"/>
              </a:spcBef>
              <a:spcAft>
                <a:spcPts val="1200"/>
              </a:spcAft>
              <a:buFont typeface="Wingdings" panose="05000000000000000000" pitchFamily="2" charset="2"/>
              <a:buChar char="ü"/>
            </a:pPr>
            <a:r>
              <a:rPr lang="en-US" sz="2400" dirty="0">
                <a:solidFill>
                  <a:schemeClr val="tx1"/>
                </a:solidFill>
                <a:latin typeface="Times New Roman" pitchFamily="18" charset="0"/>
                <a:cs typeface="Times New Roman" pitchFamily="18" charset="0"/>
              </a:rPr>
              <a:t>Ensure strategic objectives are broken down into clear, actionable goals across departments.</a:t>
            </a:r>
          </a:p>
          <a:p>
            <a:pPr algn="just">
              <a:spcBef>
                <a:spcPts val="0"/>
              </a:spcBef>
              <a:spcAft>
                <a:spcPts val="1200"/>
              </a:spcAft>
              <a:buFont typeface="Wingdings" panose="05000000000000000000" pitchFamily="2" charset="2"/>
              <a:buChar char="ü"/>
            </a:pPr>
            <a:r>
              <a:rPr lang="en-US" sz="2400" dirty="0">
                <a:solidFill>
                  <a:schemeClr val="tx1"/>
                </a:solidFill>
                <a:latin typeface="Times New Roman" pitchFamily="18" charset="0"/>
                <a:cs typeface="Times New Roman" pitchFamily="18" charset="0"/>
              </a:rPr>
              <a:t>Use tools like OKRs (Objectives and Key Results) or KPIs to track progress and maintain focus.</a:t>
            </a:r>
          </a:p>
          <a:p>
            <a:pPr marL="0" indent="0" algn="ctr">
              <a:spcBef>
                <a:spcPts val="0"/>
              </a:spcBef>
              <a:spcAft>
                <a:spcPts val="1200"/>
              </a:spcAft>
              <a:buNone/>
            </a:pPr>
            <a:endParaRPr lang="en-US" sz="2400" b="1" dirty="0">
              <a:solidFill>
                <a:srgbClr val="FF0000"/>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endParaRPr lang="en-US" dirty="0">
              <a:solidFill>
                <a:schemeClr val="tx1"/>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449996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1D591-665D-756E-DA7A-13094B7AEFC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65FD972-A37D-4C2D-DC22-9AC5CE02BF00}"/>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77251882-E4EE-29FD-7A86-3673DFB3F901}"/>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27150E0A-64EB-AEA7-E04D-4BA88DBE4F3A}"/>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recommendations to managers on translating theory to practice in the area of Strategic Management</a:t>
            </a:r>
          </a:p>
        </p:txBody>
      </p:sp>
      <p:sp>
        <p:nvSpPr>
          <p:cNvPr id="6" name="Slide Number Placeholder 5">
            <a:extLst>
              <a:ext uri="{FF2B5EF4-FFF2-40B4-BE49-F238E27FC236}">
                <a16:creationId xmlns:a16="http://schemas.microsoft.com/office/drawing/2014/main" id="{9F6783B7-8E05-A6AF-EB9F-2A0F90765733}"/>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87</a:t>
            </a:r>
          </a:p>
        </p:txBody>
      </p:sp>
      <p:sp>
        <p:nvSpPr>
          <p:cNvPr id="7" name="Content Placeholder 2">
            <a:extLst>
              <a:ext uri="{FF2B5EF4-FFF2-40B4-BE49-F238E27FC236}">
                <a16:creationId xmlns:a16="http://schemas.microsoft.com/office/drawing/2014/main" id="{0F403345-E5D2-1984-2333-8AA4FECD110C}"/>
              </a:ext>
            </a:extLst>
          </p:cNvPr>
          <p:cNvSpPr txBox="1">
            <a:spLocks/>
          </p:cNvSpPr>
          <p:nvPr/>
        </p:nvSpPr>
        <p:spPr>
          <a:xfrm>
            <a:off x="385161" y="3609474"/>
            <a:ext cx="8375266" cy="1963552"/>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4. Foster Strategic Thinking at All Levels</a:t>
            </a:r>
          </a:p>
          <a:p>
            <a:pPr algn="just">
              <a:spcBef>
                <a:spcPts val="0"/>
              </a:spcBef>
              <a:spcAft>
                <a:spcPts val="1200"/>
              </a:spcAft>
              <a:buFont typeface="Wingdings" panose="05000000000000000000" pitchFamily="2" charset="2"/>
              <a:buChar char="ü"/>
            </a:pPr>
            <a:r>
              <a:rPr lang="en-US" sz="2400" dirty="0">
                <a:solidFill>
                  <a:schemeClr val="tx1"/>
                </a:solidFill>
                <a:latin typeface="Times New Roman" pitchFamily="18" charset="0"/>
                <a:cs typeface="Times New Roman" pitchFamily="18" charset="0"/>
              </a:rPr>
              <a:t>Train employees and mid-level managers to think strategically, not just operationally.</a:t>
            </a:r>
          </a:p>
          <a:p>
            <a:pPr algn="just">
              <a:spcBef>
                <a:spcPts val="0"/>
              </a:spcBef>
              <a:spcAft>
                <a:spcPts val="1200"/>
              </a:spcAft>
              <a:buFont typeface="Wingdings" panose="05000000000000000000" pitchFamily="2" charset="2"/>
              <a:buChar char="ü"/>
            </a:pPr>
            <a:r>
              <a:rPr lang="en-US" sz="2400" dirty="0">
                <a:solidFill>
                  <a:schemeClr val="tx1"/>
                </a:solidFill>
                <a:latin typeface="Times New Roman" pitchFamily="18" charset="0"/>
                <a:cs typeface="Times New Roman" pitchFamily="18" charset="0"/>
              </a:rPr>
              <a:t>Create a culture where long-term thinking is integrated into daily operations.</a:t>
            </a:r>
          </a:p>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5. Encourage Cross-Functional Collaboration</a:t>
            </a:r>
          </a:p>
          <a:p>
            <a:pPr algn="just">
              <a:spcBef>
                <a:spcPts val="0"/>
              </a:spcBef>
              <a:spcAft>
                <a:spcPts val="1200"/>
              </a:spcAft>
              <a:buFont typeface="Wingdings" panose="05000000000000000000" pitchFamily="2" charset="2"/>
              <a:buChar char="ü"/>
            </a:pPr>
            <a:r>
              <a:rPr lang="en-US" sz="2400" dirty="0">
                <a:solidFill>
                  <a:schemeClr val="tx1"/>
                </a:solidFill>
                <a:latin typeface="Times New Roman" pitchFamily="18" charset="0"/>
                <a:cs typeface="Times New Roman" pitchFamily="18" charset="0"/>
              </a:rPr>
              <a:t>Implement strategy with input and ownership from finance, HR, marketing, and operations to avoid siloed thinking.</a:t>
            </a:r>
          </a:p>
          <a:p>
            <a:pPr algn="just">
              <a:spcBef>
                <a:spcPts val="0"/>
              </a:spcBef>
              <a:spcAft>
                <a:spcPts val="1200"/>
              </a:spcAft>
              <a:buFont typeface="Wingdings" panose="05000000000000000000" pitchFamily="2" charset="2"/>
              <a:buChar char="ü"/>
            </a:pPr>
            <a:r>
              <a:rPr lang="en-US" sz="2400" dirty="0">
                <a:solidFill>
                  <a:schemeClr val="tx1"/>
                </a:solidFill>
                <a:latin typeface="Times New Roman" pitchFamily="18" charset="0"/>
                <a:cs typeface="Times New Roman" pitchFamily="18" charset="0"/>
              </a:rPr>
              <a:t>Promote interdisciplinary teams to drive initiatives that align with strategic goals.</a:t>
            </a:r>
          </a:p>
          <a:p>
            <a:pPr marL="0" indent="0" algn="ctr">
              <a:spcBef>
                <a:spcPts val="0"/>
              </a:spcBef>
              <a:spcAft>
                <a:spcPts val="1200"/>
              </a:spcAft>
              <a:buNone/>
            </a:pPr>
            <a:endParaRPr lang="en-US" sz="2400" b="1" dirty="0">
              <a:solidFill>
                <a:srgbClr val="FF0000"/>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endParaRPr lang="en-US" dirty="0">
              <a:solidFill>
                <a:schemeClr val="tx1"/>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130030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04E91-0450-8574-6B06-4AF142B8C1E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6138E68-24A4-B40A-5491-6FE15F1A6228}"/>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D12672FD-664E-8F2E-2E53-832157AF5462}"/>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00DA9008-5263-6DD8-4F78-960308E77283}"/>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recommendations to managers on translating theory to practice in the area of Strategic Management</a:t>
            </a:r>
          </a:p>
        </p:txBody>
      </p:sp>
      <p:sp>
        <p:nvSpPr>
          <p:cNvPr id="6" name="Slide Number Placeholder 5">
            <a:extLst>
              <a:ext uri="{FF2B5EF4-FFF2-40B4-BE49-F238E27FC236}">
                <a16:creationId xmlns:a16="http://schemas.microsoft.com/office/drawing/2014/main" id="{F106B606-721B-AC85-A1C7-63DE210770CD}"/>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88</a:t>
            </a:r>
          </a:p>
        </p:txBody>
      </p:sp>
      <p:sp>
        <p:nvSpPr>
          <p:cNvPr id="7" name="Content Placeholder 2">
            <a:extLst>
              <a:ext uri="{FF2B5EF4-FFF2-40B4-BE49-F238E27FC236}">
                <a16:creationId xmlns:a16="http://schemas.microsoft.com/office/drawing/2014/main" id="{229F24A9-991A-B2CB-F6E3-E709F26CA5DB}"/>
              </a:ext>
            </a:extLst>
          </p:cNvPr>
          <p:cNvSpPr txBox="1">
            <a:spLocks/>
          </p:cNvSpPr>
          <p:nvPr/>
        </p:nvSpPr>
        <p:spPr>
          <a:xfrm>
            <a:off x="385161" y="3609474"/>
            <a:ext cx="8375266" cy="1963552"/>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6. Invest in Continuous Learning and Development</a:t>
            </a:r>
          </a:p>
          <a:p>
            <a:pPr marL="0" indent="0" algn="just">
              <a:spcBef>
                <a:spcPts val="0"/>
              </a:spcBef>
              <a:spcAft>
                <a:spcPts val="1200"/>
              </a:spcAft>
              <a:buNone/>
            </a:pPr>
            <a:r>
              <a:rPr lang="en-US" sz="2400" dirty="0">
                <a:solidFill>
                  <a:schemeClr val="tx1"/>
                </a:solidFill>
                <a:latin typeface="Times New Roman" pitchFamily="18" charset="0"/>
                <a:cs typeface="Times New Roman" pitchFamily="18" charset="0"/>
              </a:rPr>
              <a:t>Provide regular training in strategy formulation and implementation.</a:t>
            </a:r>
          </a:p>
          <a:p>
            <a:pPr marL="0" indent="0" algn="just">
              <a:spcBef>
                <a:spcPts val="0"/>
              </a:spcBef>
              <a:spcAft>
                <a:spcPts val="1200"/>
              </a:spcAft>
              <a:buNone/>
            </a:pPr>
            <a:r>
              <a:rPr lang="en-US" sz="2400" dirty="0">
                <a:solidFill>
                  <a:schemeClr val="tx1"/>
                </a:solidFill>
                <a:latin typeface="Times New Roman" pitchFamily="18" charset="0"/>
                <a:cs typeface="Times New Roman" pitchFamily="18" charset="0"/>
              </a:rPr>
              <a:t>Encourage attendance at industry workshops and use case studies to illustrate best practices.</a:t>
            </a:r>
          </a:p>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7. Monitor, Evaluate, and Adjust</a:t>
            </a:r>
          </a:p>
          <a:p>
            <a:pPr marL="0" indent="0" algn="just">
              <a:spcBef>
                <a:spcPts val="0"/>
              </a:spcBef>
              <a:spcAft>
                <a:spcPts val="1200"/>
              </a:spcAft>
              <a:buNone/>
            </a:pPr>
            <a:r>
              <a:rPr lang="en-US" sz="2400" dirty="0">
                <a:solidFill>
                  <a:schemeClr val="tx1"/>
                </a:solidFill>
                <a:latin typeface="Times New Roman" pitchFamily="18" charset="0"/>
                <a:cs typeface="Times New Roman" pitchFamily="18" charset="0"/>
              </a:rPr>
              <a:t>Strategic plans must be dynamic; use real-time data to evaluate effectiveness.</a:t>
            </a:r>
          </a:p>
          <a:p>
            <a:pPr marL="0" indent="0" algn="just">
              <a:spcBef>
                <a:spcPts val="0"/>
              </a:spcBef>
              <a:spcAft>
                <a:spcPts val="1200"/>
              </a:spcAft>
              <a:buNone/>
            </a:pPr>
            <a:r>
              <a:rPr lang="en-US" sz="2400" dirty="0">
                <a:solidFill>
                  <a:schemeClr val="tx1"/>
                </a:solidFill>
                <a:latin typeface="Times New Roman" pitchFamily="18" charset="0"/>
                <a:cs typeface="Times New Roman" pitchFamily="18" charset="0"/>
              </a:rPr>
              <a:t>Create feedback loops to revise strategies based on internal performance and external shifts.</a:t>
            </a:r>
          </a:p>
          <a:p>
            <a:pPr marL="0" indent="0" algn="ctr">
              <a:spcBef>
                <a:spcPts val="0"/>
              </a:spcBef>
              <a:spcAft>
                <a:spcPts val="1200"/>
              </a:spcAft>
              <a:buNone/>
            </a:pPr>
            <a:endParaRPr lang="en-US" sz="2400" b="1" dirty="0">
              <a:solidFill>
                <a:srgbClr val="FF0000"/>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endParaRPr lang="en-US" dirty="0">
              <a:solidFill>
                <a:schemeClr val="tx1"/>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6387890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CAAA5-CC61-B276-92F3-AEC3BD8BDC3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C93D7FF-06AE-2546-DD6D-BCCD9859A0F1}"/>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7C9DC94F-260E-471C-752B-0E4E94F285A1}"/>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7C8FA05B-40DE-AD88-089A-D426B72B9055}"/>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recommendations to managers on translating theory to practice in the area of Strategic Management</a:t>
            </a:r>
          </a:p>
        </p:txBody>
      </p:sp>
      <p:sp>
        <p:nvSpPr>
          <p:cNvPr id="6" name="Slide Number Placeholder 5">
            <a:extLst>
              <a:ext uri="{FF2B5EF4-FFF2-40B4-BE49-F238E27FC236}">
                <a16:creationId xmlns:a16="http://schemas.microsoft.com/office/drawing/2014/main" id="{3B8A9806-6287-22B1-8312-5EC6C69EC24B}"/>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89</a:t>
            </a:r>
          </a:p>
        </p:txBody>
      </p:sp>
      <p:sp>
        <p:nvSpPr>
          <p:cNvPr id="7" name="Content Placeholder 2">
            <a:extLst>
              <a:ext uri="{FF2B5EF4-FFF2-40B4-BE49-F238E27FC236}">
                <a16:creationId xmlns:a16="http://schemas.microsoft.com/office/drawing/2014/main" id="{09139A6E-F98F-A21A-A3E7-4C5E2960FBE3}"/>
              </a:ext>
            </a:extLst>
          </p:cNvPr>
          <p:cNvSpPr txBox="1">
            <a:spLocks/>
          </p:cNvSpPr>
          <p:nvPr/>
        </p:nvSpPr>
        <p:spPr>
          <a:xfrm>
            <a:off x="385161" y="3609474"/>
            <a:ext cx="8375266" cy="1963552"/>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spcBef>
                <a:spcPts val="0"/>
              </a:spcBef>
              <a:spcAft>
                <a:spcPts val="1200"/>
              </a:spcAft>
              <a:buNone/>
            </a:pPr>
            <a:r>
              <a:rPr lang="en-US" sz="2300" b="1" dirty="0">
                <a:solidFill>
                  <a:schemeClr val="tx1"/>
                </a:solidFill>
                <a:latin typeface="Times New Roman" pitchFamily="18" charset="0"/>
                <a:cs typeface="Times New Roman" pitchFamily="18" charset="0"/>
              </a:rPr>
              <a:t>8. Lead by Example</a:t>
            </a:r>
          </a:p>
          <a:p>
            <a:pPr algn="just">
              <a:spcBef>
                <a:spcPts val="0"/>
              </a:spcBef>
              <a:spcAft>
                <a:spcPts val="1200"/>
              </a:spcAft>
              <a:buFont typeface="Wingdings" panose="05000000000000000000" pitchFamily="2" charset="2"/>
              <a:buChar char="ü"/>
            </a:pPr>
            <a:r>
              <a:rPr lang="en-US" sz="2300" dirty="0">
                <a:solidFill>
                  <a:schemeClr val="tx1"/>
                </a:solidFill>
                <a:latin typeface="Times New Roman" pitchFamily="18" charset="0"/>
                <a:cs typeface="Times New Roman" pitchFamily="18" charset="0"/>
              </a:rPr>
              <a:t>Senior leadership should model strategic behaviors—vision setting, critical thinking, and long-term orientation.</a:t>
            </a:r>
          </a:p>
          <a:p>
            <a:pPr algn="just">
              <a:spcBef>
                <a:spcPts val="0"/>
              </a:spcBef>
              <a:spcAft>
                <a:spcPts val="1200"/>
              </a:spcAft>
              <a:buFont typeface="Wingdings" panose="05000000000000000000" pitchFamily="2" charset="2"/>
              <a:buChar char="ü"/>
            </a:pPr>
            <a:r>
              <a:rPr lang="en-US" sz="2300" dirty="0">
                <a:solidFill>
                  <a:schemeClr val="tx1"/>
                </a:solidFill>
                <a:latin typeface="Times New Roman" pitchFamily="18" charset="0"/>
                <a:cs typeface="Times New Roman" pitchFamily="18" charset="0"/>
              </a:rPr>
              <a:t>Inspire commitment through visible, consistent engagement with strategic initiatives.</a:t>
            </a:r>
          </a:p>
          <a:p>
            <a:pPr marL="0" indent="0" algn="just">
              <a:spcBef>
                <a:spcPts val="0"/>
              </a:spcBef>
              <a:spcAft>
                <a:spcPts val="1200"/>
              </a:spcAft>
              <a:buNone/>
            </a:pPr>
            <a:r>
              <a:rPr lang="en-US" sz="2300" b="1" dirty="0">
                <a:solidFill>
                  <a:schemeClr val="tx1"/>
                </a:solidFill>
                <a:latin typeface="Times New Roman" pitchFamily="18" charset="0"/>
                <a:cs typeface="Times New Roman" pitchFamily="18" charset="0"/>
              </a:rPr>
              <a:t>9. Communicate Strategy Clearly and Repeatedly</a:t>
            </a:r>
          </a:p>
          <a:p>
            <a:pPr algn="just">
              <a:spcBef>
                <a:spcPts val="0"/>
              </a:spcBef>
              <a:spcAft>
                <a:spcPts val="1200"/>
              </a:spcAft>
              <a:buFont typeface="Wingdings" panose="05000000000000000000" pitchFamily="2" charset="2"/>
              <a:buChar char="ü"/>
            </a:pPr>
            <a:r>
              <a:rPr lang="en-US" sz="2300" dirty="0">
                <a:solidFill>
                  <a:schemeClr val="tx1"/>
                </a:solidFill>
                <a:latin typeface="Times New Roman" pitchFamily="18" charset="0"/>
                <a:cs typeface="Times New Roman" pitchFamily="18" charset="0"/>
              </a:rPr>
              <a:t>Ensure everyone understands the "why" behind strategic choices.</a:t>
            </a:r>
          </a:p>
          <a:p>
            <a:pPr algn="just">
              <a:spcBef>
                <a:spcPts val="0"/>
              </a:spcBef>
              <a:spcAft>
                <a:spcPts val="1200"/>
              </a:spcAft>
              <a:buFont typeface="Wingdings" panose="05000000000000000000" pitchFamily="2" charset="2"/>
              <a:buChar char="ü"/>
            </a:pPr>
            <a:r>
              <a:rPr lang="en-US" sz="2300" dirty="0">
                <a:solidFill>
                  <a:schemeClr val="tx1"/>
                </a:solidFill>
                <a:latin typeface="Times New Roman" pitchFamily="18" charset="0"/>
                <a:cs typeface="Times New Roman" pitchFamily="18" charset="0"/>
              </a:rPr>
              <a:t>Use storytelling, visuals, and town halls to make abstract concepts tangible.</a:t>
            </a:r>
          </a:p>
          <a:p>
            <a:pPr marL="0" indent="0" algn="just">
              <a:spcBef>
                <a:spcPts val="0"/>
              </a:spcBef>
              <a:spcAft>
                <a:spcPts val="1200"/>
              </a:spcAft>
              <a:buNone/>
            </a:pPr>
            <a:r>
              <a:rPr lang="en-US" sz="2300" b="1" dirty="0">
                <a:solidFill>
                  <a:schemeClr val="tx1"/>
                </a:solidFill>
                <a:latin typeface="Times New Roman" pitchFamily="18" charset="0"/>
                <a:cs typeface="Times New Roman" pitchFamily="18" charset="0"/>
              </a:rPr>
              <a:t>10. Align Incentives with Strategic Goals</a:t>
            </a:r>
          </a:p>
          <a:p>
            <a:pPr algn="just">
              <a:spcBef>
                <a:spcPts val="0"/>
              </a:spcBef>
              <a:spcAft>
                <a:spcPts val="1200"/>
              </a:spcAft>
              <a:buFont typeface="Wingdings" panose="05000000000000000000" pitchFamily="2" charset="2"/>
              <a:buChar char="ü"/>
            </a:pPr>
            <a:r>
              <a:rPr lang="en-US" sz="2300" dirty="0">
                <a:solidFill>
                  <a:schemeClr val="tx1"/>
                </a:solidFill>
                <a:latin typeface="Times New Roman" pitchFamily="18" charset="0"/>
                <a:cs typeface="Times New Roman" pitchFamily="18" charset="0"/>
              </a:rPr>
              <a:t>Tie performance bonuses, promotions, and recognition to strategic contributions, not just routine tasks.</a:t>
            </a:r>
          </a:p>
          <a:p>
            <a:pPr marL="0" indent="0" algn="ctr">
              <a:spcBef>
                <a:spcPts val="0"/>
              </a:spcBef>
              <a:spcAft>
                <a:spcPts val="1200"/>
              </a:spcAft>
              <a:buNone/>
            </a:pPr>
            <a:endParaRPr lang="en-US" sz="2400" b="1" dirty="0">
              <a:solidFill>
                <a:srgbClr val="FF0000"/>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endParaRPr lang="en-US" dirty="0">
              <a:solidFill>
                <a:schemeClr val="tx1"/>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5322654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rot="21001589">
            <a:off x="1346978" y="1128070"/>
            <a:ext cx="6345943" cy="4641727"/>
          </a:xfrm>
          <a:prstGeom prst="rect">
            <a:avLst/>
          </a:prstGeom>
          <a:effectLst>
            <a:outerShdw blurRad="50800" dist="38100" dir="16200000" rotWithShape="0">
              <a:prstClr val="black">
                <a:alpha val="40000"/>
              </a:prstClr>
            </a:outerShdw>
          </a:effectLst>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0"/>
              </a:spcAft>
              <a:buNone/>
            </a:pPr>
            <a:r>
              <a:rPr lang="en-US" sz="13800" b="1" dirty="0">
                <a:solidFill>
                  <a:schemeClr val="accent1">
                    <a:lumMod val="75000"/>
                  </a:schemeClr>
                </a:solidFill>
              </a:rPr>
              <a:t>THANK</a:t>
            </a:r>
            <a:endParaRPr lang="en-US" sz="16600" b="1" dirty="0">
              <a:solidFill>
                <a:schemeClr val="accent1">
                  <a:lumMod val="75000"/>
                </a:schemeClr>
              </a:solidFill>
            </a:endParaRPr>
          </a:p>
          <a:p>
            <a:pPr marL="0" indent="0" algn="ctr">
              <a:spcBef>
                <a:spcPts val="0"/>
              </a:spcBef>
              <a:spcAft>
                <a:spcPts val="0"/>
              </a:spcAft>
              <a:buNone/>
            </a:pPr>
            <a:r>
              <a:rPr lang="en-US" sz="13800" b="1" dirty="0">
                <a:solidFill>
                  <a:schemeClr val="accent1">
                    <a:lumMod val="75000"/>
                  </a:schemeClr>
                </a:solidFill>
              </a:rPr>
              <a:t>YOU</a:t>
            </a:r>
          </a:p>
        </p:txBody>
      </p:sp>
      <p:sp>
        <p:nvSpPr>
          <p:cNvPr id="4" name="Slide Number Placeholder 5"/>
          <p:cNvSpPr txBox="1">
            <a:spLocks/>
          </p:cNvSpPr>
          <p:nvPr/>
        </p:nvSpPr>
        <p:spPr>
          <a:xfrm>
            <a:off x="8241136" y="6045319"/>
            <a:ext cx="503007" cy="502920"/>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457200" rtl="0" eaLnBrk="1" latinLnBrk="0" hangingPunct="1">
              <a:defRPr sz="16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chemeClr val="tx1"/>
                </a:solidFill>
              </a:rPr>
              <a:t>90</a:t>
            </a:r>
            <a:endParaRPr lang="en-US" b="1" dirty="0">
              <a:solidFill>
                <a:schemeClr val="tx1"/>
              </a:solidFill>
            </a:endParaRPr>
          </a:p>
        </p:txBody>
      </p:sp>
    </p:spTree>
    <p:extLst>
      <p:ext uri="{BB962C8B-B14F-4D97-AF65-F5344CB8AC3E}">
        <p14:creationId xmlns:p14="http://schemas.microsoft.com/office/powerpoint/2010/main" val="2835671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C3AC2-43A7-4703-EF5A-88F3670D423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C83044B-9072-35E1-28FB-243F49CD18E0}"/>
              </a:ext>
            </a:extLst>
          </p:cNvPr>
          <p:cNvSpPr/>
          <p:nvPr/>
        </p:nvSpPr>
        <p:spPr>
          <a:xfrm>
            <a:off x="385161" y="415669"/>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DFBD0AF3-495C-FADD-C99C-EED931F364B6}"/>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395DD07B-8B8E-178B-7460-3E5BAD4AB55E}"/>
              </a:ext>
            </a:extLst>
          </p:cNvPr>
          <p:cNvSpPr>
            <a:spLocks noGrp="1"/>
          </p:cNvSpPr>
          <p:nvPr>
            <p:ph idx="1"/>
          </p:nvPr>
        </p:nvSpPr>
        <p:spPr>
          <a:xfrm>
            <a:off x="588729" y="327547"/>
            <a:ext cx="8250472" cy="697544"/>
          </a:xfrm>
        </p:spPr>
        <p:txBody>
          <a:bodyPr>
            <a:noAutofit/>
          </a:bodyPr>
          <a:lstStyle/>
          <a:p>
            <a:pPr marL="0" indent="0" algn="just">
              <a:buNone/>
            </a:pPr>
            <a:r>
              <a:rPr lang="en-US" sz="2000" b="1" cap="all" dirty="0">
                <a:solidFill>
                  <a:schemeClr val="bg1"/>
                </a:solidFill>
                <a:latin typeface="Gisha" pitchFamily="34" charset="-79"/>
                <a:cs typeface="Gisha" pitchFamily="34" charset="-79"/>
              </a:rPr>
              <a:t>foundations of strategic management and its significance.</a:t>
            </a:r>
          </a:p>
        </p:txBody>
      </p:sp>
      <p:sp>
        <p:nvSpPr>
          <p:cNvPr id="6" name="Slide Number Placeholder 5">
            <a:extLst>
              <a:ext uri="{FF2B5EF4-FFF2-40B4-BE49-F238E27FC236}">
                <a16:creationId xmlns:a16="http://schemas.microsoft.com/office/drawing/2014/main" id="{2315ECAF-6F2F-095B-A534-15A7704ED756}"/>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9</a:t>
            </a:r>
          </a:p>
        </p:txBody>
      </p:sp>
      <p:sp>
        <p:nvSpPr>
          <p:cNvPr id="7" name="Content Placeholder 2">
            <a:extLst>
              <a:ext uri="{FF2B5EF4-FFF2-40B4-BE49-F238E27FC236}">
                <a16:creationId xmlns:a16="http://schemas.microsoft.com/office/drawing/2014/main" id="{5890823D-2FE1-2110-40B5-ABB9E2F76CBA}"/>
              </a:ext>
            </a:extLst>
          </p:cNvPr>
          <p:cNvSpPr txBox="1">
            <a:spLocks/>
          </p:cNvSpPr>
          <p:nvPr/>
        </p:nvSpPr>
        <p:spPr>
          <a:xfrm>
            <a:off x="664564" y="1299409"/>
            <a:ext cx="8145603" cy="5142922"/>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endParaRPr lang="en-US" sz="2400" b="1" dirty="0">
              <a:solidFill>
                <a:schemeClr val="tx1"/>
              </a:solidFill>
              <a:latin typeface="Times New Roman" pitchFamily="18" charset="0"/>
              <a:cs typeface="Times New Roman" pitchFamily="18" charset="0"/>
            </a:endParaRPr>
          </a:p>
        </p:txBody>
      </p:sp>
      <p:pic>
        <p:nvPicPr>
          <p:cNvPr id="8194" name="Picture 2" descr="What a SWOT analysis is and how to conduct one | MiroBlog">
            <a:extLst>
              <a:ext uri="{FF2B5EF4-FFF2-40B4-BE49-F238E27FC236}">
                <a16:creationId xmlns:a16="http://schemas.microsoft.com/office/drawing/2014/main" id="{9C9BDDF5-C60C-96C4-C3DB-6C56282CA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420" y="1053599"/>
            <a:ext cx="8503781" cy="5685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929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48207-C097-45C7-B680-F832422288A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6B46135-9C41-2A49-966F-E553BC8F52DC}"/>
              </a:ext>
            </a:extLst>
          </p:cNvPr>
          <p:cNvSpPr/>
          <p:nvPr/>
        </p:nvSpPr>
        <p:spPr>
          <a:xfrm>
            <a:off x="306387" y="389412"/>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2">
                  <a:lumMod val="60000"/>
                  <a:lumOff val="40000"/>
                </a:schemeClr>
              </a:solidFill>
            </a:endParaRPr>
          </a:p>
        </p:txBody>
      </p:sp>
      <p:sp>
        <p:nvSpPr>
          <p:cNvPr id="8" name="Rectangle 7">
            <a:extLst>
              <a:ext uri="{FF2B5EF4-FFF2-40B4-BE49-F238E27FC236}">
                <a16:creationId xmlns:a16="http://schemas.microsoft.com/office/drawing/2014/main" id="{454D1E6D-61C3-3786-CB0F-6B50F7E59A12}"/>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E0D35742-A446-41C6-4C35-CA3AA034F406}"/>
              </a:ext>
            </a:extLst>
          </p:cNvPr>
          <p:cNvSpPr>
            <a:spLocks noGrp="1"/>
          </p:cNvSpPr>
          <p:nvPr>
            <p:ph idx="1"/>
          </p:nvPr>
        </p:nvSpPr>
        <p:spPr>
          <a:xfrm>
            <a:off x="588729" y="327546"/>
            <a:ext cx="8250472" cy="581173"/>
          </a:xfrm>
        </p:spPr>
        <p:txBody>
          <a:bodyPr>
            <a:noAutofit/>
          </a:bodyPr>
          <a:lstStyle/>
          <a:p>
            <a:pPr marL="0" indent="0" algn="just">
              <a:buNone/>
            </a:pPr>
            <a:r>
              <a:rPr lang="en-US" sz="2000" b="1" cap="all" dirty="0">
                <a:solidFill>
                  <a:schemeClr val="bg1"/>
                </a:solidFill>
                <a:latin typeface="Gisha" pitchFamily="34" charset="-79"/>
                <a:cs typeface="Gisha" pitchFamily="34" charset="-79"/>
              </a:rPr>
              <a:t>foundations of strategic management and its significance.</a:t>
            </a:r>
          </a:p>
        </p:txBody>
      </p:sp>
      <p:sp>
        <p:nvSpPr>
          <p:cNvPr id="6" name="Slide Number Placeholder 5">
            <a:extLst>
              <a:ext uri="{FF2B5EF4-FFF2-40B4-BE49-F238E27FC236}">
                <a16:creationId xmlns:a16="http://schemas.microsoft.com/office/drawing/2014/main" id="{A6B2A65C-D4F5-5133-45DA-4407DCFA65AF}"/>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11</a:t>
            </a:r>
          </a:p>
        </p:txBody>
      </p:sp>
      <p:sp>
        <p:nvSpPr>
          <p:cNvPr id="7" name="Content Placeholder 2">
            <a:extLst>
              <a:ext uri="{FF2B5EF4-FFF2-40B4-BE49-F238E27FC236}">
                <a16:creationId xmlns:a16="http://schemas.microsoft.com/office/drawing/2014/main" id="{570335CC-E9AC-EC54-41C0-B16C6E226CED}"/>
              </a:ext>
            </a:extLst>
          </p:cNvPr>
          <p:cNvSpPr txBox="1">
            <a:spLocks/>
          </p:cNvSpPr>
          <p:nvPr/>
        </p:nvSpPr>
        <p:spPr>
          <a:xfrm>
            <a:off x="529389" y="1299409"/>
            <a:ext cx="8027470" cy="4920145"/>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endParaRPr lang="en-US" sz="2400" b="1" dirty="0">
              <a:solidFill>
                <a:schemeClr val="tx1"/>
              </a:solidFill>
              <a:latin typeface="Times New Roman" pitchFamily="18" charset="0"/>
              <a:cs typeface="Times New Roman" pitchFamily="18" charset="0"/>
            </a:endParaRPr>
          </a:p>
          <a:p>
            <a:pPr marL="0" indent="0" algn="just">
              <a:spcBef>
                <a:spcPts val="0"/>
              </a:spcBef>
              <a:spcAft>
                <a:spcPts val="1200"/>
              </a:spcAft>
              <a:buClr>
                <a:schemeClr val="accent6"/>
              </a:buClr>
              <a:buNone/>
            </a:pPr>
            <a:r>
              <a:rPr lang="en-US" b="1" dirty="0">
                <a:solidFill>
                  <a:schemeClr val="tx1"/>
                </a:solidFill>
                <a:latin typeface="Times New Roman" pitchFamily="18" charset="0"/>
                <a:cs typeface="Times New Roman" pitchFamily="18" charset="0"/>
              </a:rPr>
              <a:t>Example - SWOT Analysis for a Bank</a:t>
            </a:r>
          </a:p>
          <a:p>
            <a:pPr marL="234950" indent="-234950" algn="just">
              <a:spcBef>
                <a:spcPts val="0"/>
              </a:spcBef>
              <a:spcAft>
                <a:spcPts val="1200"/>
              </a:spcAft>
              <a:buClr>
                <a:schemeClr val="accent6"/>
              </a:buClr>
              <a:buFont typeface="Wingdings" pitchFamily="2" charset="2"/>
              <a:buChar char="v"/>
            </a:pPr>
            <a:r>
              <a:rPr lang="en-US" b="1" dirty="0">
                <a:solidFill>
                  <a:srgbClr val="FF0000"/>
                </a:solidFill>
                <a:latin typeface="Times New Roman" pitchFamily="18" charset="0"/>
                <a:cs typeface="Times New Roman" pitchFamily="18" charset="0"/>
              </a:rPr>
              <a:t>STRENGTHS (INTERNAL, POSITIVE FACTORS)</a:t>
            </a:r>
          </a:p>
          <a:p>
            <a:pPr algn="just">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Strong Brand Reputation </a:t>
            </a:r>
            <a:r>
              <a:rPr lang="en-US" dirty="0">
                <a:solidFill>
                  <a:schemeClr val="tx1"/>
                </a:solidFill>
                <a:latin typeface="Times New Roman" pitchFamily="18" charset="0"/>
                <a:cs typeface="Times New Roman" pitchFamily="18" charset="0"/>
              </a:rPr>
              <a:t>– Established trust and recognition among customers.</a:t>
            </a:r>
          </a:p>
          <a:p>
            <a:pPr algn="just">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Extensive Branch Network </a:t>
            </a:r>
            <a:r>
              <a:rPr lang="en-US" dirty="0">
                <a:solidFill>
                  <a:schemeClr val="tx1"/>
                </a:solidFill>
                <a:latin typeface="Times New Roman" pitchFamily="18" charset="0"/>
                <a:cs typeface="Times New Roman" pitchFamily="18" charset="0"/>
              </a:rPr>
              <a:t>– Broad physical presence for customer accessibility.</a:t>
            </a:r>
          </a:p>
          <a:p>
            <a:pPr algn="just">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Diversified Services </a:t>
            </a:r>
            <a:r>
              <a:rPr lang="en-US" dirty="0">
                <a:solidFill>
                  <a:schemeClr val="tx1"/>
                </a:solidFill>
                <a:latin typeface="Times New Roman" pitchFamily="18" charset="0"/>
                <a:cs typeface="Times New Roman" pitchFamily="18" charset="0"/>
              </a:rPr>
              <a:t>– Offering retail banking, corporate banking, loans, investment services, etc.</a:t>
            </a:r>
          </a:p>
          <a:p>
            <a:pPr algn="just">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Technology Infrastructure </a:t>
            </a:r>
            <a:r>
              <a:rPr lang="en-US" dirty="0">
                <a:solidFill>
                  <a:schemeClr val="tx1"/>
                </a:solidFill>
                <a:latin typeface="Times New Roman" pitchFamily="18" charset="0"/>
                <a:cs typeface="Times New Roman" pitchFamily="18" charset="0"/>
              </a:rPr>
              <a:t>– Advanced digital platforms for online and mobile banking.</a:t>
            </a:r>
          </a:p>
          <a:p>
            <a:pPr algn="just">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Regulatory Compliance </a:t>
            </a:r>
            <a:r>
              <a:rPr lang="en-US" dirty="0">
                <a:solidFill>
                  <a:schemeClr val="tx1"/>
                </a:solidFill>
                <a:latin typeface="Times New Roman" pitchFamily="18" charset="0"/>
                <a:cs typeface="Times New Roman" pitchFamily="18" charset="0"/>
              </a:rPr>
              <a:t>– Strong track record of meeting financial regulations.</a:t>
            </a:r>
          </a:p>
          <a:p>
            <a:pPr algn="just">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Skilled Workforce </a:t>
            </a:r>
            <a:r>
              <a:rPr lang="en-US" dirty="0">
                <a:solidFill>
                  <a:schemeClr val="tx1"/>
                </a:solidFill>
                <a:latin typeface="Times New Roman" pitchFamily="18" charset="0"/>
                <a:cs typeface="Times New Roman" pitchFamily="18" charset="0"/>
              </a:rPr>
              <a:t>– Trained professionals in finance, risk, and customer service.</a:t>
            </a:r>
          </a:p>
        </p:txBody>
      </p:sp>
    </p:spTree>
    <p:extLst>
      <p:ext uri="{BB962C8B-B14F-4D97-AF65-F5344CB8AC3E}">
        <p14:creationId xmlns:p14="http://schemas.microsoft.com/office/powerpoint/2010/main" val="794514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21317-2D3F-69E8-A202-7EA6F04C205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0BAB4FF-D49A-17D3-732E-398907CC711C}"/>
              </a:ext>
            </a:extLst>
          </p:cNvPr>
          <p:cNvSpPr/>
          <p:nvPr/>
        </p:nvSpPr>
        <p:spPr>
          <a:xfrm>
            <a:off x="306387" y="389412"/>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2">
                  <a:lumMod val="60000"/>
                  <a:lumOff val="40000"/>
                </a:schemeClr>
              </a:solidFill>
            </a:endParaRPr>
          </a:p>
        </p:txBody>
      </p:sp>
      <p:sp>
        <p:nvSpPr>
          <p:cNvPr id="8" name="Rectangle 7">
            <a:extLst>
              <a:ext uri="{FF2B5EF4-FFF2-40B4-BE49-F238E27FC236}">
                <a16:creationId xmlns:a16="http://schemas.microsoft.com/office/drawing/2014/main" id="{8E22E631-A036-5350-25F3-0B6549B3548B}"/>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B7693121-5575-A1F5-BCF3-0C81EE2B4242}"/>
              </a:ext>
            </a:extLst>
          </p:cNvPr>
          <p:cNvSpPr>
            <a:spLocks noGrp="1"/>
          </p:cNvSpPr>
          <p:nvPr>
            <p:ph idx="1"/>
          </p:nvPr>
        </p:nvSpPr>
        <p:spPr>
          <a:xfrm>
            <a:off x="588729" y="327546"/>
            <a:ext cx="8250472" cy="581173"/>
          </a:xfrm>
        </p:spPr>
        <p:txBody>
          <a:bodyPr>
            <a:noAutofit/>
          </a:bodyPr>
          <a:lstStyle/>
          <a:p>
            <a:pPr marL="0" indent="0" algn="just">
              <a:buNone/>
            </a:pPr>
            <a:r>
              <a:rPr lang="en-US" sz="2000" b="1" cap="all" dirty="0">
                <a:solidFill>
                  <a:schemeClr val="bg1"/>
                </a:solidFill>
                <a:latin typeface="Gisha" pitchFamily="34" charset="-79"/>
                <a:cs typeface="Gisha" pitchFamily="34" charset="-79"/>
              </a:rPr>
              <a:t>foundations of strategic management and its significance.</a:t>
            </a:r>
          </a:p>
        </p:txBody>
      </p:sp>
      <p:sp>
        <p:nvSpPr>
          <p:cNvPr id="6" name="Slide Number Placeholder 5">
            <a:extLst>
              <a:ext uri="{FF2B5EF4-FFF2-40B4-BE49-F238E27FC236}">
                <a16:creationId xmlns:a16="http://schemas.microsoft.com/office/drawing/2014/main" id="{E6A06064-E86B-C524-89F5-D0F950314A23}"/>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12</a:t>
            </a:r>
          </a:p>
        </p:txBody>
      </p:sp>
      <p:sp>
        <p:nvSpPr>
          <p:cNvPr id="7" name="Content Placeholder 2">
            <a:extLst>
              <a:ext uri="{FF2B5EF4-FFF2-40B4-BE49-F238E27FC236}">
                <a16:creationId xmlns:a16="http://schemas.microsoft.com/office/drawing/2014/main" id="{030C5312-ADA2-DE2C-6DBA-D9CEC4438594}"/>
              </a:ext>
            </a:extLst>
          </p:cNvPr>
          <p:cNvSpPr txBox="1">
            <a:spLocks/>
          </p:cNvSpPr>
          <p:nvPr/>
        </p:nvSpPr>
        <p:spPr>
          <a:xfrm>
            <a:off x="529389" y="1068657"/>
            <a:ext cx="8027470" cy="515089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spcBef>
                <a:spcPts val="0"/>
              </a:spcBef>
              <a:spcAft>
                <a:spcPts val="1200"/>
              </a:spcAft>
              <a:buClr>
                <a:schemeClr val="accent6"/>
              </a:buClr>
              <a:buNone/>
            </a:pPr>
            <a:r>
              <a:rPr lang="en-US" b="1" dirty="0">
                <a:solidFill>
                  <a:schemeClr val="tx1"/>
                </a:solidFill>
                <a:latin typeface="Times New Roman" pitchFamily="18" charset="0"/>
                <a:cs typeface="Times New Roman" pitchFamily="18" charset="0"/>
              </a:rPr>
              <a:t>Example - SWOT Analysis for a Bank</a:t>
            </a:r>
          </a:p>
          <a:p>
            <a:pPr marL="234950" indent="-234950" algn="just">
              <a:spcBef>
                <a:spcPts val="0"/>
              </a:spcBef>
              <a:spcAft>
                <a:spcPts val="1200"/>
              </a:spcAft>
              <a:buClr>
                <a:schemeClr val="accent6"/>
              </a:buClr>
              <a:buFont typeface="Wingdings" pitchFamily="2" charset="2"/>
              <a:buChar char="v"/>
            </a:pPr>
            <a:r>
              <a:rPr lang="en-US" b="1" dirty="0">
                <a:solidFill>
                  <a:srgbClr val="FF0000"/>
                </a:solidFill>
                <a:latin typeface="Times New Roman" pitchFamily="18" charset="0"/>
                <a:cs typeface="Times New Roman" pitchFamily="18" charset="0"/>
              </a:rPr>
              <a:t>WEAKNESSES (INTERNAL, NEGATIVE FACTORS)</a:t>
            </a:r>
          </a:p>
          <a:p>
            <a:pPr algn="just">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Weaknesses (Internal, Negative Factors)</a:t>
            </a:r>
          </a:p>
          <a:p>
            <a:pPr algn="just">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Legacy Systems </a:t>
            </a:r>
            <a:r>
              <a:rPr lang="en-US" dirty="0">
                <a:solidFill>
                  <a:schemeClr val="tx1"/>
                </a:solidFill>
                <a:latin typeface="Times New Roman" pitchFamily="18" charset="0"/>
                <a:cs typeface="Times New Roman" pitchFamily="18" charset="0"/>
              </a:rPr>
              <a:t>– Dependence on outdated IT systems that hinder innovation.</a:t>
            </a:r>
          </a:p>
          <a:p>
            <a:pPr algn="just">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High Operational Costs </a:t>
            </a:r>
            <a:r>
              <a:rPr lang="en-US" dirty="0">
                <a:solidFill>
                  <a:schemeClr val="tx1"/>
                </a:solidFill>
                <a:latin typeface="Times New Roman" pitchFamily="18" charset="0"/>
                <a:cs typeface="Times New Roman" pitchFamily="18" charset="0"/>
              </a:rPr>
              <a:t>– Expenses tied to physical branches and administrative overhead.</a:t>
            </a:r>
          </a:p>
          <a:p>
            <a:pPr algn="just">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Risk Exposure </a:t>
            </a:r>
            <a:r>
              <a:rPr lang="en-US" dirty="0">
                <a:solidFill>
                  <a:schemeClr val="tx1"/>
                </a:solidFill>
                <a:latin typeface="Times New Roman" pitchFamily="18" charset="0"/>
                <a:cs typeface="Times New Roman" pitchFamily="18" charset="0"/>
              </a:rPr>
              <a:t>– Vulnerability to loan defaults and credit risks.</a:t>
            </a:r>
          </a:p>
          <a:p>
            <a:pPr algn="just">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Slow Innovation Cycle </a:t>
            </a:r>
            <a:r>
              <a:rPr lang="en-US" dirty="0">
                <a:solidFill>
                  <a:schemeClr val="tx1"/>
                </a:solidFill>
                <a:latin typeface="Times New Roman" pitchFamily="18" charset="0"/>
                <a:cs typeface="Times New Roman" pitchFamily="18" charset="0"/>
              </a:rPr>
              <a:t>– Lagging behind </a:t>
            </a:r>
            <a:r>
              <a:rPr lang="en-US" dirty="0" err="1">
                <a:solidFill>
                  <a:schemeClr val="tx1"/>
                </a:solidFill>
                <a:latin typeface="Times New Roman" pitchFamily="18" charset="0"/>
                <a:cs typeface="Times New Roman" pitchFamily="18" charset="0"/>
              </a:rPr>
              <a:t>fintechs</a:t>
            </a:r>
            <a:r>
              <a:rPr lang="en-US" dirty="0">
                <a:solidFill>
                  <a:schemeClr val="tx1"/>
                </a:solidFill>
                <a:latin typeface="Times New Roman" pitchFamily="18" charset="0"/>
                <a:cs typeface="Times New Roman" pitchFamily="18" charset="0"/>
              </a:rPr>
              <a:t> in adapting to new tech trends.</a:t>
            </a:r>
          </a:p>
          <a:p>
            <a:pPr algn="just">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Customer Service Issues </a:t>
            </a:r>
            <a:r>
              <a:rPr lang="en-US" dirty="0">
                <a:solidFill>
                  <a:schemeClr val="tx1"/>
                </a:solidFill>
                <a:latin typeface="Times New Roman" pitchFamily="18" charset="0"/>
                <a:cs typeface="Times New Roman" pitchFamily="18" charset="0"/>
              </a:rPr>
              <a:t>– Complaints about responsiveness or service quality.</a:t>
            </a:r>
          </a:p>
        </p:txBody>
      </p:sp>
    </p:spTree>
    <p:extLst>
      <p:ext uri="{BB962C8B-B14F-4D97-AF65-F5344CB8AC3E}">
        <p14:creationId xmlns:p14="http://schemas.microsoft.com/office/powerpoint/2010/main" val="1752956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1EDF6-F18A-50B2-8EC3-D7D5A9D494C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07139EA-A648-DF2D-AA31-C3F9CD60D7EC}"/>
              </a:ext>
            </a:extLst>
          </p:cNvPr>
          <p:cNvSpPr/>
          <p:nvPr/>
        </p:nvSpPr>
        <p:spPr>
          <a:xfrm>
            <a:off x="306387" y="389412"/>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2">
                  <a:lumMod val="60000"/>
                  <a:lumOff val="40000"/>
                </a:schemeClr>
              </a:solidFill>
            </a:endParaRPr>
          </a:p>
        </p:txBody>
      </p:sp>
      <p:sp>
        <p:nvSpPr>
          <p:cNvPr id="8" name="Rectangle 7">
            <a:extLst>
              <a:ext uri="{FF2B5EF4-FFF2-40B4-BE49-F238E27FC236}">
                <a16:creationId xmlns:a16="http://schemas.microsoft.com/office/drawing/2014/main" id="{18800533-A0FF-0E66-2B69-B61C1804E561}"/>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5D7CAD30-B916-2DE4-6752-ECE0A609C7CF}"/>
              </a:ext>
            </a:extLst>
          </p:cNvPr>
          <p:cNvSpPr>
            <a:spLocks noGrp="1"/>
          </p:cNvSpPr>
          <p:nvPr>
            <p:ph idx="1"/>
          </p:nvPr>
        </p:nvSpPr>
        <p:spPr>
          <a:xfrm>
            <a:off x="588729" y="327546"/>
            <a:ext cx="8250472" cy="581173"/>
          </a:xfrm>
        </p:spPr>
        <p:txBody>
          <a:bodyPr>
            <a:noAutofit/>
          </a:bodyPr>
          <a:lstStyle/>
          <a:p>
            <a:pPr marL="0" indent="0" algn="just">
              <a:buNone/>
            </a:pPr>
            <a:r>
              <a:rPr lang="en-US" sz="2000" b="1" cap="all" dirty="0">
                <a:solidFill>
                  <a:schemeClr val="bg1"/>
                </a:solidFill>
                <a:latin typeface="Gisha" pitchFamily="34" charset="-79"/>
                <a:cs typeface="Gisha" pitchFamily="34" charset="-79"/>
              </a:rPr>
              <a:t>foundations of strategic management and its significance.</a:t>
            </a:r>
          </a:p>
        </p:txBody>
      </p:sp>
      <p:sp>
        <p:nvSpPr>
          <p:cNvPr id="6" name="Slide Number Placeholder 5">
            <a:extLst>
              <a:ext uri="{FF2B5EF4-FFF2-40B4-BE49-F238E27FC236}">
                <a16:creationId xmlns:a16="http://schemas.microsoft.com/office/drawing/2014/main" id="{E0B9CA3A-D5CB-6641-A812-679173965DC8}"/>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13</a:t>
            </a:r>
          </a:p>
        </p:txBody>
      </p:sp>
      <p:sp>
        <p:nvSpPr>
          <p:cNvPr id="7" name="Content Placeholder 2">
            <a:extLst>
              <a:ext uri="{FF2B5EF4-FFF2-40B4-BE49-F238E27FC236}">
                <a16:creationId xmlns:a16="http://schemas.microsoft.com/office/drawing/2014/main" id="{42C99250-1FDE-DD6C-C89A-7BAFCA57329D}"/>
              </a:ext>
            </a:extLst>
          </p:cNvPr>
          <p:cNvSpPr txBox="1">
            <a:spLocks/>
          </p:cNvSpPr>
          <p:nvPr/>
        </p:nvSpPr>
        <p:spPr>
          <a:xfrm>
            <a:off x="529389" y="1068657"/>
            <a:ext cx="8027470" cy="515089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spcBef>
                <a:spcPts val="0"/>
              </a:spcBef>
              <a:spcAft>
                <a:spcPts val="1200"/>
              </a:spcAft>
              <a:buClr>
                <a:schemeClr val="accent6"/>
              </a:buClr>
              <a:buNone/>
            </a:pPr>
            <a:r>
              <a:rPr lang="en-US" b="1" dirty="0">
                <a:solidFill>
                  <a:schemeClr val="tx1"/>
                </a:solidFill>
                <a:latin typeface="Times New Roman" pitchFamily="18" charset="0"/>
                <a:cs typeface="Times New Roman" pitchFamily="18" charset="0"/>
              </a:rPr>
              <a:t>Example - SWOT Analysis for a Bank</a:t>
            </a:r>
          </a:p>
          <a:p>
            <a:pPr marL="234950" indent="-234950" algn="just">
              <a:spcBef>
                <a:spcPts val="0"/>
              </a:spcBef>
              <a:spcAft>
                <a:spcPts val="1200"/>
              </a:spcAft>
              <a:buClr>
                <a:schemeClr val="accent6"/>
              </a:buClr>
              <a:buFont typeface="Wingdings" pitchFamily="2" charset="2"/>
              <a:buChar char="v"/>
            </a:pPr>
            <a:r>
              <a:rPr lang="en-US" b="1" dirty="0">
                <a:solidFill>
                  <a:srgbClr val="FF0000"/>
                </a:solidFill>
                <a:latin typeface="Times New Roman" pitchFamily="18" charset="0"/>
                <a:cs typeface="Times New Roman" pitchFamily="18" charset="0"/>
              </a:rPr>
              <a:t>OPPORTUNITIES (EXTERNAL, POSITIVE FACTORS)</a:t>
            </a:r>
          </a:p>
          <a:p>
            <a:pPr algn="just">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Digital Transformation </a:t>
            </a:r>
            <a:r>
              <a:rPr lang="en-US" dirty="0">
                <a:solidFill>
                  <a:schemeClr val="tx1"/>
                </a:solidFill>
                <a:latin typeface="Times New Roman" pitchFamily="18" charset="0"/>
                <a:cs typeface="Times New Roman" pitchFamily="18" charset="0"/>
              </a:rPr>
              <a:t>– Growth potential through fintech partnerships and mobile banking.</a:t>
            </a:r>
          </a:p>
          <a:p>
            <a:pPr algn="just">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Financial Inclusion </a:t>
            </a:r>
            <a:r>
              <a:rPr lang="en-US" dirty="0">
                <a:solidFill>
                  <a:schemeClr val="tx1"/>
                </a:solidFill>
                <a:latin typeface="Times New Roman" pitchFamily="18" charset="0"/>
                <a:cs typeface="Times New Roman" pitchFamily="18" charset="0"/>
              </a:rPr>
              <a:t>– Expanding services to unbanked and underbanked populations.</a:t>
            </a:r>
          </a:p>
          <a:p>
            <a:pPr algn="just">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Green Banking </a:t>
            </a:r>
            <a:r>
              <a:rPr lang="en-US" dirty="0">
                <a:solidFill>
                  <a:schemeClr val="tx1"/>
                </a:solidFill>
                <a:latin typeface="Times New Roman" pitchFamily="18" charset="0"/>
                <a:cs typeface="Times New Roman" pitchFamily="18" charset="0"/>
              </a:rPr>
              <a:t>– Financing sustainable and eco-friendly projects.</a:t>
            </a:r>
          </a:p>
          <a:p>
            <a:pPr algn="just">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Economic Growth </a:t>
            </a:r>
            <a:r>
              <a:rPr lang="en-US" dirty="0">
                <a:solidFill>
                  <a:schemeClr val="tx1"/>
                </a:solidFill>
                <a:latin typeface="Times New Roman" pitchFamily="18" charset="0"/>
                <a:cs typeface="Times New Roman" pitchFamily="18" charset="0"/>
              </a:rPr>
              <a:t>– Rising middle class and SMEs needing banking services.</a:t>
            </a:r>
          </a:p>
          <a:p>
            <a:pPr algn="just">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Cross-border Services </a:t>
            </a:r>
            <a:r>
              <a:rPr lang="en-US" dirty="0">
                <a:solidFill>
                  <a:schemeClr val="tx1"/>
                </a:solidFill>
                <a:latin typeface="Times New Roman" pitchFamily="18" charset="0"/>
                <a:cs typeface="Times New Roman" pitchFamily="18" charset="0"/>
              </a:rPr>
              <a:t>– Expansion into regional or international markets.</a:t>
            </a:r>
          </a:p>
        </p:txBody>
      </p:sp>
    </p:spTree>
    <p:extLst>
      <p:ext uri="{BB962C8B-B14F-4D97-AF65-F5344CB8AC3E}">
        <p14:creationId xmlns:p14="http://schemas.microsoft.com/office/powerpoint/2010/main" val="3400372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BE16C-304A-1DA4-23C0-1DF2080B5FC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6AAC162-468F-3614-0A8F-D0FCCA4251E6}"/>
              </a:ext>
            </a:extLst>
          </p:cNvPr>
          <p:cNvSpPr/>
          <p:nvPr/>
        </p:nvSpPr>
        <p:spPr>
          <a:xfrm>
            <a:off x="306387" y="389412"/>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2">
                  <a:lumMod val="60000"/>
                  <a:lumOff val="40000"/>
                </a:schemeClr>
              </a:solidFill>
            </a:endParaRPr>
          </a:p>
        </p:txBody>
      </p:sp>
      <p:sp>
        <p:nvSpPr>
          <p:cNvPr id="8" name="Rectangle 7">
            <a:extLst>
              <a:ext uri="{FF2B5EF4-FFF2-40B4-BE49-F238E27FC236}">
                <a16:creationId xmlns:a16="http://schemas.microsoft.com/office/drawing/2014/main" id="{60071134-A866-34D0-7B22-0D2BC3324CD2}"/>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DB2E8C2-4A3B-19FD-3071-33D8F629DF13}"/>
              </a:ext>
            </a:extLst>
          </p:cNvPr>
          <p:cNvSpPr>
            <a:spLocks noGrp="1"/>
          </p:cNvSpPr>
          <p:nvPr>
            <p:ph idx="1"/>
          </p:nvPr>
        </p:nvSpPr>
        <p:spPr>
          <a:xfrm>
            <a:off x="588729" y="327546"/>
            <a:ext cx="8250472" cy="581173"/>
          </a:xfrm>
        </p:spPr>
        <p:txBody>
          <a:bodyPr>
            <a:noAutofit/>
          </a:bodyPr>
          <a:lstStyle/>
          <a:p>
            <a:pPr marL="0" indent="0" algn="just">
              <a:buNone/>
            </a:pPr>
            <a:r>
              <a:rPr lang="en-US" sz="2000" b="1" cap="all" dirty="0">
                <a:solidFill>
                  <a:schemeClr val="bg1"/>
                </a:solidFill>
                <a:latin typeface="Gisha" pitchFamily="34" charset="-79"/>
                <a:cs typeface="Gisha" pitchFamily="34" charset="-79"/>
              </a:rPr>
              <a:t>foundations of strategic management and its significance.</a:t>
            </a:r>
          </a:p>
        </p:txBody>
      </p:sp>
      <p:sp>
        <p:nvSpPr>
          <p:cNvPr id="6" name="Slide Number Placeholder 5">
            <a:extLst>
              <a:ext uri="{FF2B5EF4-FFF2-40B4-BE49-F238E27FC236}">
                <a16:creationId xmlns:a16="http://schemas.microsoft.com/office/drawing/2014/main" id="{B9535DD6-18D8-833C-FB3F-E7D20E825AA3}"/>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14</a:t>
            </a:r>
          </a:p>
        </p:txBody>
      </p:sp>
      <p:sp>
        <p:nvSpPr>
          <p:cNvPr id="7" name="Content Placeholder 2">
            <a:extLst>
              <a:ext uri="{FF2B5EF4-FFF2-40B4-BE49-F238E27FC236}">
                <a16:creationId xmlns:a16="http://schemas.microsoft.com/office/drawing/2014/main" id="{0211004F-0CDC-D838-8377-2DDEECBFA516}"/>
              </a:ext>
            </a:extLst>
          </p:cNvPr>
          <p:cNvSpPr txBox="1">
            <a:spLocks/>
          </p:cNvSpPr>
          <p:nvPr/>
        </p:nvSpPr>
        <p:spPr>
          <a:xfrm>
            <a:off x="529389" y="1068657"/>
            <a:ext cx="8027470" cy="515089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spcBef>
                <a:spcPts val="0"/>
              </a:spcBef>
              <a:spcAft>
                <a:spcPts val="1200"/>
              </a:spcAft>
              <a:buClr>
                <a:schemeClr val="accent6"/>
              </a:buClr>
              <a:buNone/>
            </a:pPr>
            <a:r>
              <a:rPr lang="en-US" b="1" dirty="0">
                <a:solidFill>
                  <a:schemeClr val="tx1"/>
                </a:solidFill>
                <a:latin typeface="Times New Roman" pitchFamily="18" charset="0"/>
                <a:cs typeface="Times New Roman" pitchFamily="18" charset="0"/>
              </a:rPr>
              <a:t>Example - SWOT Analysis for a Bank</a:t>
            </a:r>
          </a:p>
          <a:p>
            <a:pPr marL="234950" indent="-234950" algn="just">
              <a:spcBef>
                <a:spcPts val="0"/>
              </a:spcBef>
              <a:spcAft>
                <a:spcPts val="1200"/>
              </a:spcAft>
              <a:buClr>
                <a:schemeClr val="accent6"/>
              </a:buClr>
              <a:buFont typeface="Wingdings" pitchFamily="2" charset="2"/>
              <a:buChar char="v"/>
            </a:pPr>
            <a:r>
              <a:rPr lang="en-US" b="1" dirty="0">
                <a:solidFill>
                  <a:srgbClr val="FF0000"/>
                </a:solidFill>
                <a:latin typeface="Times New Roman" pitchFamily="18" charset="0"/>
                <a:cs typeface="Times New Roman" pitchFamily="18" charset="0"/>
              </a:rPr>
              <a:t>THREATS (EXTERNAL, NEGATIVE FACTORS)</a:t>
            </a:r>
          </a:p>
          <a:p>
            <a:pPr algn="just">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Cybersecurity Risks </a:t>
            </a:r>
            <a:r>
              <a:rPr lang="en-US" dirty="0">
                <a:solidFill>
                  <a:schemeClr val="tx1"/>
                </a:solidFill>
                <a:latin typeface="Times New Roman" pitchFamily="18" charset="0"/>
                <a:cs typeface="Times New Roman" pitchFamily="18" charset="0"/>
              </a:rPr>
              <a:t>– Threats from hacking, phishing, and data breaches.</a:t>
            </a:r>
          </a:p>
          <a:p>
            <a:pPr algn="just">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Regulatory Changes </a:t>
            </a:r>
            <a:r>
              <a:rPr lang="en-US" dirty="0">
                <a:solidFill>
                  <a:schemeClr val="tx1"/>
                </a:solidFill>
                <a:latin typeface="Times New Roman" pitchFamily="18" charset="0"/>
                <a:cs typeface="Times New Roman" pitchFamily="18" charset="0"/>
              </a:rPr>
              <a:t>– New laws or capital requirements that impact operations.</a:t>
            </a:r>
          </a:p>
          <a:p>
            <a:pPr algn="just">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Fintech Disruption </a:t>
            </a:r>
            <a:r>
              <a:rPr lang="en-US" dirty="0">
                <a:solidFill>
                  <a:schemeClr val="tx1"/>
                </a:solidFill>
                <a:latin typeface="Times New Roman" pitchFamily="18" charset="0"/>
                <a:cs typeface="Times New Roman" pitchFamily="18" charset="0"/>
              </a:rPr>
              <a:t>– Competition from agile, tech-driven financial startups.</a:t>
            </a:r>
          </a:p>
          <a:p>
            <a:pPr algn="just">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Economic Instability </a:t>
            </a:r>
            <a:r>
              <a:rPr lang="en-US" dirty="0">
                <a:solidFill>
                  <a:schemeClr val="tx1"/>
                </a:solidFill>
                <a:latin typeface="Times New Roman" pitchFamily="18" charset="0"/>
                <a:cs typeface="Times New Roman" pitchFamily="18" charset="0"/>
              </a:rPr>
              <a:t>– Inflation, currency devaluation, or recession risks.</a:t>
            </a:r>
          </a:p>
          <a:p>
            <a:pPr algn="just">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Interest Rate Fluctuations </a:t>
            </a:r>
            <a:r>
              <a:rPr lang="en-US" dirty="0">
                <a:solidFill>
                  <a:schemeClr val="tx1"/>
                </a:solidFill>
                <a:latin typeface="Times New Roman" pitchFamily="18" charset="0"/>
                <a:cs typeface="Times New Roman" pitchFamily="18" charset="0"/>
              </a:rPr>
              <a:t>– Impacting lending and borrowing behavior.</a:t>
            </a:r>
          </a:p>
        </p:txBody>
      </p:sp>
    </p:spTree>
    <p:extLst>
      <p:ext uri="{BB962C8B-B14F-4D97-AF65-F5344CB8AC3E}">
        <p14:creationId xmlns:p14="http://schemas.microsoft.com/office/powerpoint/2010/main" val="262127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F4193-64DD-CA0C-BE86-C9A64D87AA4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22EA758-0CEE-49FB-8BAA-A893F6195223}"/>
              </a:ext>
            </a:extLst>
          </p:cNvPr>
          <p:cNvSpPr/>
          <p:nvPr/>
        </p:nvSpPr>
        <p:spPr>
          <a:xfrm>
            <a:off x="306387" y="389412"/>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2">
                  <a:lumMod val="60000"/>
                  <a:lumOff val="40000"/>
                </a:schemeClr>
              </a:solidFill>
            </a:endParaRPr>
          </a:p>
        </p:txBody>
      </p:sp>
      <p:sp>
        <p:nvSpPr>
          <p:cNvPr id="8" name="Rectangle 7">
            <a:extLst>
              <a:ext uri="{FF2B5EF4-FFF2-40B4-BE49-F238E27FC236}">
                <a16:creationId xmlns:a16="http://schemas.microsoft.com/office/drawing/2014/main" id="{EE9D3D80-71E9-D007-69A3-874C12411B24}"/>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D735AAA5-9297-CD8D-6355-517003BF3BA2}"/>
              </a:ext>
            </a:extLst>
          </p:cNvPr>
          <p:cNvSpPr>
            <a:spLocks noGrp="1"/>
          </p:cNvSpPr>
          <p:nvPr>
            <p:ph idx="1"/>
          </p:nvPr>
        </p:nvSpPr>
        <p:spPr>
          <a:xfrm>
            <a:off x="588729" y="327546"/>
            <a:ext cx="8250472" cy="581173"/>
          </a:xfrm>
        </p:spPr>
        <p:txBody>
          <a:bodyPr>
            <a:noAutofit/>
          </a:bodyPr>
          <a:lstStyle/>
          <a:p>
            <a:pPr marL="0" indent="0" algn="just">
              <a:buNone/>
            </a:pPr>
            <a:r>
              <a:rPr lang="en-US" sz="2000" b="1" cap="all" dirty="0">
                <a:solidFill>
                  <a:schemeClr val="bg1"/>
                </a:solidFill>
                <a:latin typeface="Gisha" pitchFamily="34" charset="-79"/>
                <a:cs typeface="Gisha" pitchFamily="34" charset="-79"/>
              </a:rPr>
              <a:t>foundations of strategic management and its significance.</a:t>
            </a:r>
          </a:p>
        </p:txBody>
      </p:sp>
      <p:sp>
        <p:nvSpPr>
          <p:cNvPr id="6" name="Slide Number Placeholder 5">
            <a:extLst>
              <a:ext uri="{FF2B5EF4-FFF2-40B4-BE49-F238E27FC236}">
                <a16:creationId xmlns:a16="http://schemas.microsoft.com/office/drawing/2014/main" id="{87D9DEB5-5688-F320-4995-0B8B41096ACF}"/>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10</a:t>
            </a:r>
          </a:p>
        </p:txBody>
      </p:sp>
      <p:sp>
        <p:nvSpPr>
          <p:cNvPr id="7" name="Content Placeholder 2">
            <a:extLst>
              <a:ext uri="{FF2B5EF4-FFF2-40B4-BE49-F238E27FC236}">
                <a16:creationId xmlns:a16="http://schemas.microsoft.com/office/drawing/2014/main" id="{33E4630B-6437-8DAE-5CEB-00AD7821113D}"/>
              </a:ext>
            </a:extLst>
          </p:cNvPr>
          <p:cNvSpPr txBox="1">
            <a:spLocks/>
          </p:cNvSpPr>
          <p:nvPr/>
        </p:nvSpPr>
        <p:spPr>
          <a:xfrm>
            <a:off x="349861" y="1742173"/>
            <a:ext cx="8206998" cy="4755645"/>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spcBef>
                <a:spcPts val="0"/>
              </a:spcBef>
              <a:spcAft>
                <a:spcPts val="1200"/>
              </a:spcAft>
              <a:buClr>
                <a:schemeClr val="accent6"/>
              </a:buClr>
              <a:buNone/>
            </a:pPr>
            <a:endParaRPr lang="en-US" b="1" dirty="0">
              <a:solidFill>
                <a:schemeClr val="tx1"/>
              </a:solidFill>
              <a:latin typeface="Times New Roman" pitchFamily="18" charset="0"/>
              <a:cs typeface="Times New Roman" pitchFamily="18" charset="0"/>
            </a:endParaRPr>
          </a:p>
        </p:txBody>
      </p:sp>
      <p:pic>
        <p:nvPicPr>
          <p:cNvPr id="9218" name="Picture 2" descr="PESTEL Analysis Assignment Help | Expert Guidance &amp; Support">
            <a:extLst>
              <a:ext uri="{FF2B5EF4-FFF2-40B4-BE49-F238E27FC236}">
                <a16:creationId xmlns:a16="http://schemas.microsoft.com/office/drawing/2014/main" id="{1C3DAE53-EF21-473E-DF0E-C730F9D273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7" y="1068657"/>
            <a:ext cx="8454040" cy="5621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137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22347-21BE-EDD9-F328-A16653412E9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463D651-D4F2-0DF1-C471-CFEF7B86C1A3}"/>
              </a:ext>
            </a:extLst>
          </p:cNvPr>
          <p:cNvSpPr/>
          <p:nvPr/>
        </p:nvSpPr>
        <p:spPr>
          <a:xfrm>
            <a:off x="306387" y="389412"/>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2">
                  <a:lumMod val="60000"/>
                  <a:lumOff val="40000"/>
                </a:schemeClr>
              </a:solidFill>
            </a:endParaRPr>
          </a:p>
        </p:txBody>
      </p:sp>
      <p:sp>
        <p:nvSpPr>
          <p:cNvPr id="8" name="Rectangle 7">
            <a:extLst>
              <a:ext uri="{FF2B5EF4-FFF2-40B4-BE49-F238E27FC236}">
                <a16:creationId xmlns:a16="http://schemas.microsoft.com/office/drawing/2014/main" id="{0A46E096-48F7-B100-6CA9-AFA05FF7F990}"/>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D5C98EC9-C9B5-BB43-C8A4-BC2C8111190F}"/>
              </a:ext>
            </a:extLst>
          </p:cNvPr>
          <p:cNvSpPr>
            <a:spLocks noGrp="1"/>
          </p:cNvSpPr>
          <p:nvPr>
            <p:ph idx="1"/>
          </p:nvPr>
        </p:nvSpPr>
        <p:spPr>
          <a:xfrm>
            <a:off x="588729" y="327546"/>
            <a:ext cx="8250472" cy="581173"/>
          </a:xfrm>
        </p:spPr>
        <p:txBody>
          <a:bodyPr>
            <a:noAutofit/>
          </a:bodyPr>
          <a:lstStyle/>
          <a:p>
            <a:pPr marL="0" indent="0" algn="just">
              <a:buNone/>
            </a:pPr>
            <a:r>
              <a:rPr lang="en-US" sz="2000" b="1" cap="all" dirty="0">
                <a:solidFill>
                  <a:schemeClr val="bg1"/>
                </a:solidFill>
                <a:latin typeface="Gisha" pitchFamily="34" charset="-79"/>
                <a:cs typeface="Gisha" pitchFamily="34" charset="-79"/>
              </a:rPr>
              <a:t>foundations of strategic management and its significance.</a:t>
            </a:r>
          </a:p>
        </p:txBody>
      </p:sp>
      <p:sp>
        <p:nvSpPr>
          <p:cNvPr id="6" name="Slide Number Placeholder 5">
            <a:extLst>
              <a:ext uri="{FF2B5EF4-FFF2-40B4-BE49-F238E27FC236}">
                <a16:creationId xmlns:a16="http://schemas.microsoft.com/office/drawing/2014/main" id="{B4EDE671-0FD2-A916-7280-1D0321529F91}"/>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17</a:t>
            </a:r>
          </a:p>
        </p:txBody>
      </p:sp>
      <p:sp>
        <p:nvSpPr>
          <p:cNvPr id="7" name="Content Placeholder 2">
            <a:extLst>
              <a:ext uri="{FF2B5EF4-FFF2-40B4-BE49-F238E27FC236}">
                <a16:creationId xmlns:a16="http://schemas.microsoft.com/office/drawing/2014/main" id="{A48EB178-7677-D8CD-8EF2-CD6D03580A59}"/>
              </a:ext>
            </a:extLst>
          </p:cNvPr>
          <p:cNvSpPr txBox="1">
            <a:spLocks/>
          </p:cNvSpPr>
          <p:nvPr/>
        </p:nvSpPr>
        <p:spPr>
          <a:xfrm>
            <a:off x="529389" y="1915426"/>
            <a:ext cx="8027470" cy="3416969"/>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r>
              <a:rPr lang="en-US" sz="2400" b="1" dirty="0">
                <a:solidFill>
                  <a:schemeClr val="tx1"/>
                </a:solidFill>
                <a:latin typeface="Times New Roman" pitchFamily="18" charset="0"/>
                <a:cs typeface="Times New Roman" pitchFamily="18" charset="0"/>
              </a:rPr>
              <a:t>PESTEL analysis tailored for a smallholder farm</a:t>
            </a:r>
          </a:p>
          <a:p>
            <a:pPr marL="234950" indent="-234950" algn="just">
              <a:spcBef>
                <a:spcPts val="0"/>
              </a:spcBef>
              <a:spcAft>
                <a:spcPts val="1200"/>
              </a:spcAft>
              <a:buClr>
                <a:schemeClr val="accent6"/>
              </a:buClr>
              <a:buFont typeface="Wingdings" pitchFamily="2" charset="2"/>
              <a:buChar char="v"/>
            </a:pPr>
            <a:r>
              <a:rPr lang="en-US" sz="2400" b="1" dirty="0">
                <a:solidFill>
                  <a:schemeClr val="tx1"/>
                </a:solidFill>
                <a:latin typeface="Times New Roman" pitchFamily="18" charset="0"/>
                <a:cs typeface="Times New Roman" pitchFamily="18" charset="0"/>
              </a:rPr>
              <a:t>P – POLITICAL</a:t>
            </a:r>
          </a:p>
          <a:p>
            <a:pPr algn="just">
              <a:spcBef>
                <a:spcPts val="0"/>
              </a:spcBef>
              <a:spcAft>
                <a:spcPts val="1200"/>
              </a:spcAft>
              <a:buClr>
                <a:schemeClr val="accent6"/>
              </a:buClr>
              <a:buFont typeface="Wingdings" panose="05000000000000000000" pitchFamily="2" charset="2"/>
              <a:buChar char="ü"/>
            </a:pPr>
            <a:r>
              <a:rPr lang="en-US" sz="2400" b="1" dirty="0">
                <a:solidFill>
                  <a:schemeClr val="tx1"/>
                </a:solidFill>
                <a:latin typeface="Times New Roman" pitchFamily="18" charset="0"/>
                <a:cs typeface="Times New Roman" pitchFamily="18" charset="0"/>
              </a:rPr>
              <a:t>Agricultural Policies: </a:t>
            </a:r>
            <a:r>
              <a:rPr lang="en-US" sz="2400" dirty="0">
                <a:solidFill>
                  <a:schemeClr val="tx1"/>
                </a:solidFill>
                <a:latin typeface="Times New Roman" pitchFamily="18" charset="0"/>
                <a:cs typeface="Times New Roman" pitchFamily="18" charset="0"/>
              </a:rPr>
              <a:t>Government subsidies, support programs, or taxes can influence input costs and profitability.</a:t>
            </a:r>
          </a:p>
          <a:p>
            <a:pPr algn="just">
              <a:spcBef>
                <a:spcPts val="0"/>
              </a:spcBef>
              <a:spcAft>
                <a:spcPts val="1200"/>
              </a:spcAft>
              <a:buClr>
                <a:schemeClr val="accent6"/>
              </a:buClr>
              <a:buFont typeface="Wingdings" panose="05000000000000000000" pitchFamily="2" charset="2"/>
              <a:buChar char="ü"/>
            </a:pPr>
            <a:r>
              <a:rPr lang="en-US" sz="2400" b="1" dirty="0">
                <a:solidFill>
                  <a:schemeClr val="tx1"/>
                </a:solidFill>
                <a:latin typeface="Times New Roman" pitchFamily="18" charset="0"/>
                <a:cs typeface="Times New Roman" pitchFamily="18" charset="0"/>
              </a:rPr>
              <a:t>Political Stability: </a:t>
            </a:r>
            <a:r>
              <a:rPr lang="en-US" sz="2400" dirty="0">
                <a:solidFill>
                  <a:schemeClr val="tx1"/>
                </a:solidFill>
                <a:latin typeface="Times New Roman" pitchFamily="18" charset="0"/>
                <a:cs typeface="Times New Roman" pitchFamily="18" charset="0"/>
              </a:rPr>
              <a:t>Unrest can disrupt supply chains, transportation, or market access.</a:t>
            </a:r>
          </a:p>
          <a:p>
            <a:pPr algn="just">
              <a:spcBef>
                <a:spcPts val="0"/>
              </a:spcBef>
              <a:spcAft>
                <a:spcPts val="1200"/>
              </a:spcAft>
              <a:buClr>
                <a:schemeClr val="accent6"/>
              </a:buClr>
              <a:buFont typeface="Wingdings" panose="05000000000000000000" pitchFamily="2" charset="2"/>
              <a:buChar char="ü"/>
            </a:pPr>
            <a:r>
              <a:rPr lang="en-US" sz="2400" b="1" dirty="0">
                <a:solidFill>
                  <a:schemeClr val="tx1"/>
                </a:solidFill>
                <a:latin typeface="Times New Roman" pitchFamily="18" charset="0"/>
                <a:cs typeface="Times New Roman" pitchFamily="18" charset="0"/>
              </a:rPr>
              <a:t>Trade Regulations: </a:t>
            </a:r>
            <a:r>
              <a:rPr lang="en-US" sz="2400" dirty="0">
                <a:solidFill>
                  <a:schemeClr val="tx1"/>
                </a:solidFill>
                <a:latin typeface="Times New Roman" pitchFamily="18" charset="0"/>
                <a:cs typeface="Times New Roman" pitchFamily="18" charset="0"/>
              </a:rPr>
              <a:t>Tariffs or bans on agricultural exports/imports can affect input availability and product pricing.</a:t>
            </a:r>
          </a:p>
        </p:txBody>
      </p:sp>
    </p:spTree>
    <p:extLst>
      <p:ext uri="{BB962C8B-B14F-4D97-AF65-F5344CB8AC3E}">
        <p14:creationId xmlns:p14="http://schemas.microsoft.com/office/powerpoint/2010/main" val="2009530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3BF35-D5B6-AB5E-588A-1DE9BCD5B7B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9C09E38-CA55-68FB-D849-49CB455E10A1}"/>
              </a:ext>
            </a:extLst>
          </p:cNvPr>
          <p:cNvSpPr/>
          <p:nvPr/>
        </p:nvSpPr>
        <p:spPr>
          <a:xfrm>
            <a:off x="306387" y="389412"/>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2">
                  <a:lumMod val="60000"/>
                  <a:lumOff val="40000"/>
                </a:schemeClr>
              </a:solidFill>
            </a:endParaRPr>
          </a:p>
        </p:txBody>
      </p:sp>
      <p:sp>
        <p:nvSpPr>
          <p:cNvPr id="8" name="Rectangle 7">
            <a:extLst>
              <a:ext uri="{FF2B5EF4-FFF2-40B4-BE49-F238E27FC236}">
                <a16:creationId xmlns:a16="http://schemas.microsoft.com/office/drawing/2014/main" id="{4A111571-B233-3EA1-F454-DB492084DF63}"/>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B280F57F-6F37-4DEB-3753-DD4CBAE150F4}"/>
              </a:ext>
            </a:extLst>
          </p:cNvPr>
          <p:cNvSpPr>
            <a:spLocks noGrp="1"/>
          </p:cNvSpPr>
          <p:nvPr>
            <p:ph idx="1"/>
          </p:nvPr>
        </p:nvSpPr>
        <p:spPr>
          <a:xfrm>
            <a:off x="588729" y="327546"/>
            <a:ext cx="8250472" cy="581173"/>
          </a:xfrm>
        </p:spPr>
        <p:txBody>
          <a:bodyPr>
            <a:noAutofit/>
          </a:bodyPr>
          <a:lstStyle/>
          <a:p>
            <a:pPr marL="0" indent="0" algn="just">
              <a:buNone/>
            </a:pPr>
            <a:r>
              <a:rPr lang="en-US" sz="2000" b="1" cap="all" dirty="0">
                <a:solidFill>
                  <a:schemeClr val="bg1"/>
                </a:solidFill>
                <a:latin typeface="Gisha" pitchFamily="34" charset="-79"/>
                <a:cs typeface="Gisha" pitchFamily="34" charset="-79"/>
              </a:rPr>
              <a:t>foundations of strategic management and its significance.</a:t>
            </a:r>
          </a:p>
        </p:txBody>
      </p:sp>
      <p:sp>
        <p:nvSpPr>
          <p:cNvPr id="6" name="Slide Number Placeholder 5">
            <a:extLst>
              <a:ext uri="{FF2B5EF4-FFF2-40B4-BE49-F238E27FC236}">
                <a16:creationId xmlns:a16="http://schemas.microsoft.com/office/drawing/2014/main" id="{E9033C50-47D3-56E5-1622-FD8C1A81837B}"/>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18</a:t>
            </a:r>
          </a:p>
        </p:txBody>
      </p:sp>
      <p:sp>
        <p:nvSpPr>
          <p:cNvPr id="7" name="Content Placeholder 2">
            <a:extLst>
              <a:ext uri="{FF2B5EF4-FFF2-40B4-BE49-F238E27FC236}">
                <a16:creationId xmlns:a16="http://schemas.microsoft.com/office/drawing/2014/main" id="{62AE9103-A5FD-A76E-30F3-EEB04EF2AB8C}"/>
              </a:ext>
            </a:extLst>
          </p:cNvPr>
          <p:cNvSpPr txBox="1">
            <a:spLocks/>
          </p:cNvSpPr>
          <p:nvPr/>
        </p:nvSpPr>
        <p:spPr>
          <a:xfrm>
            <a:off x="529389" y="1915426"/>
            <a:ext cx="8027470" cy="3416969"/>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r>
              <a:rPr lang="en-US" sz="2400" b="1" dirty="0">
                <a:solidFill>
                  <a:schemeClr val="tx1"/>
                </a:solidFill>
                <a:latin typeface="Times New Roman" pitchFamily="18" charset="0"/>
                <a:cs typeface="Times New Roman" pitchFamily="18" charset="0"/>
              </a:rPr>
              <a:t>PESTEL analysis tailored for a smallholder farm</a:t>
            </a:r>
          </a:p>
          <a:p>
            <a:pPr marL="234950" indent="-234950" algn="just">
              <a:spcBef>
                <a:spcPts val="0"/>
              </a:spcBef>
              <a:spcAft>
                <a:spcPts val="1200"/>
              </a:spcAft>
              <a:buClr>
                <a:schemeClr val="accent6"/>
              </a:buClr>
              <a:buFont typeface="Wingdings" pitchFamily="2" charset="2"/>
              <a:buChar char="v"/>
            </a:pPr>
            <a:r>
              <a:rPr lang="en-US" sz="2400" b="1" dirty="0">
                <a:solidFill>
                  <a:schemeClr val="tx1"/>
                </a:solidFill>
                <a:latin typeface="Times New Roman" pitchFamily="18" charset="0"/>
                <a:cs typeface="Times New Roman" pitchFamily="18" charset="0"/>
              </a:rPr>
              <a:t>E – ECONOMIC</a:t>
            </a:r>
          </a:p>
          <a:p>
            <a:pPr algn="just">
              <a:spcBef>
                <a:spcPts val="0"/>
              </a:spcBef>
              <a:spcAft>
                <a:spcPts val="1200"/>
              </a:spcAft>
              <a:buClr>
                <a:schemeClr val="accent6"/>
              </a:buClr>
              <a:buFont typeface="Wingdings" panose="05000000000000000000" pitchFamily="2" charset="2"/>
              <a:buChar char="ü"/>
            </a:pPr>
            <a:r>
              <a:rPr lang="en-US" sz="2400" b="1" dirty="0">
                <a:solidFill>
                  <a:schemeClr val="tx1"/>
                </a:solidFill>
                <a:latin typeface="Times New Roman" pitchFamily="18" charset="0"/>
                <a:cs typeface="Times New Roman" pitchFamily="18" charset="0"/>
              </a:rPr>
              <a:t>Access to Credit: </a:t>
            </a:r>
            <a:r>
              <a:rPr lang="en-US" sz="2400" dirty="0">
                <a:solidFill>
                  <a:schemeClr val="tx1"/>
                </a:solidFill>
                <a:latin typeface="Times New Roman" pitchFamily="18" charset="0"/>
                <a:cs typeface="Times New Roman" pitchFamily="18" charset="0"/>
              </a:rPr>
              <a:t>Availability of microloans or rural financing affects investment in seeds, tools, and fertilizers.</a:t>
            </a:r>
          </a:p>
          <a:p>
            <a:pPr algn="just">
              <a:spcBef>
                <a:spcPts val="0"/>
              </a:spcBef>
              <a:spcAft>
                <a:spcPts val="1200"/>
              </a:spcAft>
              <a:buClr>
                <a:schemeClr val="accent6"/>
              </a:buClr>
              <a:buFont typeface="Wingdings" panose="05000000000000000000" pitchFamily="2" charset="2"/>
              <a:buChar char="ü"/>
            </a:pPr>
            <a:r>
              <a:rPr lang="en-US" sz="2400" b="1" dirty="0">
                <a:solidFill>
                  <a:schemeClr val="tx1"/>
                </a:solidFill>
                <a:latin typeface="Times New Roman" pitchFamily="18" charset="0"/>
                <a:cs typeface="Times New Roman" pitchFamily="18" charset="0"/>
              </a:rPr>
              <a:t>Inflation &amp; Interest Rates: </a:t>
            </a:r>
            <a:r>
              <a:rPr lang="en-US" sz="2400" dirty="0">
                <a:solidFill>
                  <a:schemeClr val="tx1"/>
                </a:solidFill>
                <a:latin typeface="Times New Roman" pitchFamily="18" charset="0"/>
                <a:cs typeface="Times New Roman" pitchFamily="18" charset="0"/>
              </a:rPr>
              <a:t>Affect the cost of inputs and ability to plan long-term.</a:t>
            </a:r>
          </a:p>
          <a:p>
            <a:pPr algn="just">
              <a:spcBef>
                <a:spcPts val="0"/>
              </a:spcBef>
              <a:spcAft>
                <a:spcPts val="1200"/>
              </a:spcAft>
              <a:buClr>
                <a:schemeClr val="accent6"/>
              </a:buClr>
              <a:buFont typeface="Wingdings" panose="05000000000000000000" pitchFamily="2" charset="2"/>
              <a:buChar char="ü"/>
            </a:pPr>
            <a:r>
              <a:rPr lang="en-US" sz="2400" b="1" dirty="0">
                <a:solidFill>
                  <a:schemeClr val="tx1"/>
                </a:solidFill>
                <a:latin typeface="Times New Roman" pitchFamily="18" charset="0"/>
                <a:cs typeface="Times New Roman" pitchFamily="18" charset="0"/>
              </a:rPr>
              <a:t>Market Prices: </a:t>
            </a:r>
            <a:r>
              <a:rPr lang="en-US" sz="2400" dirty="0">
                <a:solidFill>
                  <a:schemeClr val="tx1"/>
                </a:solidFill>
                <a:latin typeface="Times New Roman" pitchFamily="18" charset="0"/>
                <a:cs typeface="Times New Roman" pitchFamily="18" charset="0"/>
              </a:rPr>
              <a:t>Volatility in crop prices directly impacts income.</a:t>
            </a:r>
          </a:p>
          <a:p>
            <a:pPr algn="just">
              <a:spcBef>
                <a:spcPts val="0"/>
              </a:spcBef>
              <a:spcAft>
                <a:spcPts val="1200"/>
              </a:spcAft>
              <a:buClr>
                <a:schemeClr val="accent6"/>
              </a:buClr>
              <a:buFont typeface="Wingdings" panose="05000000000000000000" pitchFamily="2" charset="2"/>
              <a:buChar char="ü"/>
            </a:pPr>
            <a:r>
              <a:rPr lang="en-US" sz="2400" b="1" dirty="0" err="1">
                <a:solidFill>
                  <a:schemeClr val="tx1"/>
                </a:solidFill>
                <a:latin typeface="Times New Roman" pitchFamily="18" charset="0"/>
                <a:cs typeface="Times New Roman" pitchFamily="18" charset="0"/>
              </a:rPr>
              <a:t>Labour</a:t>
            </a:r>
            <a:r>
              <a:rPr lang="en-US" sz="2400" b="1" dirty="0">
                <a:solidFill>
                  <a:schemeClr val="tx1"/>
                </a:solidFill>
                <a:latin typeface="Times New Roman" pitchFamily="18" charset="0"/>
                <a:cs typeface="Times New Roman" pitchFamily="18" charset="0"/>
              </a:rPr>
              <a:t> Costs: </a:t>
            </a:r>
            <a:r>
              <a:rPr lang="en-US" sz="2400" dirty="0">
                <a:solidFill>
                  <a:schemeClr val="tx1"/>
                </a:solidFill>
                <a:latin typeface="Times New Roman" pitchFamily="18" charset="0"/>
                <a:cs typeface="Times New Roman" pitchFamily="18" charset="0"/>
              </a:rPr>
              <a:t>Availability and cost of local labor, particularly during planting and harvest seasons.</a:t>
            </a:r>
          </a:p>
        </p:txBody>
      </p:sp>
    </p:spTree>
    <p:extLst>
      <p:ext uri="{BB962C8B-B14F-4D97-AF65-F5344CB8AC3E}">
        <p14:creationId xmlns:p14="http://schemas.microsoft.com/office/powerpoint/2010/main" val="3879106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09BF2-F024-85B4-F601-A3ECC328F03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13B0225-FB6E-6AE5-6CC2-4A9E3A2A6514}"/>
              </a:ext>
            </a:extLst>
          </p:cNvPr>
          <p:cNvSpPr/>
          <p:nvPr/>
        </p:nvSpPr>
        <p:spPr>
          <a:xfrm>
            <a:off x="306387" y="389412"/>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2">
                  <a:lumMod val="60000"/>
                  <a:lumOff val="40000"/>
                </a:schemeClr>
              </a:solidFill>
            </a:endParaRPr>
          </a:p>
        </p:txBody>
      </p:sp>
      <p:sp>
        <p:nvSpPr>
          <p:cNvPr id="8" name="Rectangle 7">
            <a:extLst>
              <a:ext uri="{FF2B5EF4-FFF2-40B4-BE49-F238E27FC236}">
                <a16:creationId xmlns:a16="http://schemas.microsoft.com/office/drawing/2014/main" id="{21C4F5AA-F690-6B00-70D6-0750AE2E10F0}"/>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9B08C1AF-7AAC-6CE6-06AE-3C7263B55F4D}"/>
              </a:ext>
            </a:extLst>
          </p:cNvPr>
          <p:cNvSpPr>
            <a:spLocks noGrp="1"/>
          </p:cNvSpPr>
          <p:nvPr>
            <p:ph idx="1"/>
          </p:nvPr>
        </p:nvSpPr>
        <p:spPr>
          <a:xfrm>
            <a:off x="588729" y="327546"/>
            <a:ext cx="8250472" cy="581173"/>
          </a:xfrm>
        </p:spPr>
        <p:txBody>
          <a:bodyPr>
            <a:noAutofit/>
          </a:bodyPr>
          <a:lstStyle/>
          <a:p>
            <a:pPr marL="0" indent="0" algn="just">
              <a:buNone/>
            </a:pPr>
            <a:r>
              <a:rPr lang="en-US" sz="2000" b="1" cap="all" dirty="0">
                <a:solidFill>
                  <a:schemeClr val="bg1"/>
                </a:solidFill>
                <a:latin typeface="Gisha" pitchFamily="34" charset="-79"/>
                <a:cs typeface="Gisha" pitchFamily="34" charset="-79"/>
              </a:rPr>
              <a:t>foundations of strategic management and its significance.</a:t>
            </a:r>
          </a:p>
        </p:txBody>
      </p:sp>
      <p:sp>
        <p:nvSpPr>
          <p:cNvPr id="6" name="Slide Number Placeholder 5">
            <a:extLst>
              <a:ext uri="{FF2B5EF4-FFF2-40B4-BE49-F238E27FC236}">
                <a16:creationId xmlns:a16="http://schemas.microsoft.com/office/drawing/2014/main" id="{43218CB9-6D3A-B3ED-A264-0BC3D0FFB065}"/>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19</a:t>
            </a:r>
          </a:p>
        </p:txBody>
      </p:sp>
      <p:sp>
        <p:nvSpPr>
          <p:cNvPr id="7" name="Content Placeholder 2">
            <a:extLst>
              <a:ext uri="{FF2B5EF4-FFF2-40B4-BE49-F238E27FC236}">
                <a16:creationId xmlns:a16="http://schemas.microsoft.com/office/drawing/2014/main" id="{35F35B81-6F52-D2E4-3E84-491497B5839D}"/>
              </a:ext>
            </a:extLst>
          </p:cNvPr>
          <p:cNvSpPr txBox="1">
            <a:spLocks/>
          </p:cNvSpPr>
          <p:nvPr/>
        </p:nvSpPr>
        <p:spPr>
          <a:xfrm>
            <a:off x="529389" y="1915426"/>
            <a:ext cx="8027470" cy="3416969"/>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r>
              <a:rPr lang="en-US" sz="2400" b="1" dirty="0">
                <a:solidFill>
                  <a:schemeClr val="tx1"/>
                </a:solidFill>
                <a:latin typeface="Times New Roman" pitchFamily="18" charset="0"/>
                <a:cs typeface="Times New Roman" pitchFamily="18" charset="0"/>
              </a:rPr>
              <a:t>PESTEL analysis tailored for a smallholder farm</a:t>
            </a:r>
          </a:p>
          <a:p>
            <a:pPr marL="234950" indent="-234950" algn="just">
              <a:spcBef>
                <a:spcPts val="0"/>
              </a:spcBef>
              <a:spcAft>
                <a:spcPts val="1200"/>
              </a:spcAft>
              <a:buClr>
                <a:schemeClr val="accent6"/>
              </a:buClr>
              <a:buFont typeface="Wingdings" pitchFamily="2" charset="2"/>
              <a:buChar char="v"/>
            </a:pPr>
            <a:r>
              <a:rPr lang="en-US" sz="2400" b="1" dirty="0">
                <a:solidFill>
                  <a:schemeClr val="tx1"/>
                </a:solidFill>
                <a:latin typeface="Times New Roman" pitchFamily="18" charset="0"/>
                <a:cs typeface="Times New Roman" pitchFamily="18" charset="0"/>
              </a:rPr>
              <a:t>S – SOCIAL</a:t>
            </a:r>
          </a:p>
          <a:p>
            <a:pPr algn="just">
              <a:spcBef>
                <a:spcPts val="0"/>
              </a:spcBef>
              <a:spcAft>
                <a:spcPts val="1200"/>
              </a:spcAft>
              <a:buClr>
                <a:schemeClr val="accent6"/>
              </a:buClr>
              <a:buFont typeface="Wingdings" panose="05000000000000000000" pitchFamily="2" charset="2"/>
              <a:buChar char="ü"/>
            </a:pPr>
            <a:r>
              <a:rPr lang="en-US" sz="2400" b="1" dirty="0">
                <a:solidFill>
                  <a:schemeClr val="tx1"/>
                </a:solidFill>
                <a:latin typeface="Times New Roman" pitchFamily="18" charset="0"/>
                <a:cs typeface="Times New Roman" pitchFamily="18" charset="0"/>
              </a:rPr>
              <a:t>Demographics: </a:t>
            </a:r>
            <a:r>
              <a:rPr lang="en-US" sz="2400" dirty="0">
                <a:solidFill>
                  <a:schemeClr val="tx1"/>
                </a:solidFill>
                <a:latin typeface="Times New Roman" pitchFamily="18" charset="0"/>
                <a:cs typeface="Times New Roman" pitchFamily="18" charset="0"/>
              </a:rPr>
              <a:t>Ageing farmers or youth migration to urban areas may reduce farm labor availability.</a:t>
            </a:r>
          </a:p>
          <a:p>
            <a:pPr algn="just">
              <a:spcBef>
                <a:spcPts val="0"/>
              </a:spcBef>
              <a:spcAft>
                <a:spcPts val="1200"/>
              </a:spcAft>
              <a:buClr>
                <a:schemeClr val="accent6"/>
              </a:buClr>
              <a:buFont typeface="Wingdings" panose="05000000000000000000" pitchFamily="2" charset="2"/>
              <a:buChar char="ü"/>
            </a:pPr>
            <a:r>
              <a:rPr lang="en-US" sz="2400" b="1" dirty="0">
                <a:solidFill>
                  <a:schemeClr val="tx1"/>
                </a:solidFill>
                <a:latin typeface="Times New Roman" pitchFamily="18" charset="0"/>
                <a:cs typeface="Times New Roman" pitchFamily="18" charset="0"/>
              </a:rPr>
              <a:t>Education &amp; Training: </a:t>
            </a:r>
            <a:r>
              <a:rPr lang="en-US" sz="2400" dirty="0">
                <a:solidFill>
                  <a:schemeClr val="tx1"/>
                </a:solidFill>
                <a:latin typeface="Times New Roman" pitchFamily="18" charset="0"/>
                <a:cs typeface="Times New Roman" pitchFamily="18" charset="0"/>
              </a:rPr>
              <a:t>Limited access to agricultural extension services can hinder adoption of modern practices.</a:t>
            </a:r>
          </a:p>
          <a:p>
            <a:pPr algn="just">
              <a:spcBef>
                <a:spcPts val="0"/>
              </a:spcBef>
              <a:spcAft>
                <a:spcPts val="1200"/>
              </a:spcAft>
              <a:buClr>
                <a:schemeClr val="accent6"/>
              </a:buClr>
              <a:buFont typeface="Wingdings" panose="05000000000000000000" pitchFamily="2" charset="2"/>
              <a:buChar char="ü"/>
            </a:pPr>
            <a:r>
              <a:rPr lang="en-US" sz="2400" b="1" dirty="0">
                <a:solidFill>
                  <a:schemeClr val="tx1"/>
                </a:solidFill>
                <a:latin typeface="Times New Roman" pitchFamily="18" charset="0"/>
                <a:cs typeface="Times New Roman" pitchFamily="18" charset="0"/>
              </a:rPr>
              <a:t>Food Preferences: </a:t>
            </a:r>
            <a:r>
              <a:rPr lang="en-US" sz="2400" dirty="0">
                <a:solidFill>
                  <a:schemeClr val="tx1"/>
                </a:solidFill>
                <a:latin typeface="Times New Roman" pitchFamily="18" charset="0"/>
                <a:cs typeface="Times New Roman" pitchFamily="18" charset="0"/>
              </a:rPr>
              <a:t>Changes in consumer demand (e.g., organic, local food) may influence crop choice.</a:t>
            </a:r>
          </a:p>
          <a:p>
            <a:pPr algn="just">
              <a:spcBef>
                <a:spcPts val="0"/>
              </a:spcBef>
              <a:spcAft>
                <a:spcPts val="1200"/>
              </a:spcAft>
              <a:buClr>
                <a:schemeClr val="accent6"/>
              </a:buClr>
              <a:buFont typeface="Wingdings" panose="05000000000000000000" pitchFamily="2" charset="2"/>
              <a:buChar char="ü"/>
            </a:pPr>
            <a:r>
              <a:rPr lang="en-US" sz="2400" b="1" dirty="0">
                <a:solidFill>
                  <a:schemeClr val="tx1"/>
                </a:solidFill>
                <a:latin typeface="Times New Roman" pitchFamily="18" charset="0"/>
                <a:cs typeface="Times New Roman" pitchFamily="18" charset="0"/>
              </a:rPr>
              <a:t>Cultural Practices: </a:t>
            </a:r>
            <a:r>
              <a:rPr lang="en-US" sz="2400" dirty="0">
                <a:solidFill>
                  <a:schemeClr val="tx1"/>
                </a:solidFill>
                <a:latin typeface="Times New Roman" pitchFamily="18" charset="0"/>
                <a:cs typeface="Times New Roman" pitchFamily="18" charset="0"/>
              </a:rPr>
              <a:t>Traditional methods may resist mechanization or innovation.</a:t>
            </a:r>
          </a:p>
        </p:txBody>
      </p:sp>
    </p:spTree>
    <p:extLst>
      <p:ext uri="{BB962C8B-B14F-4D97-AF65-F5344CB8AC3E}">
        <p14:creationId xmlns:p14="http://schemas.microsoft.com/office/powerpoint/2010/main" val="1415044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p:cNvSpPr/>
          <p:nvPr/>
        </p:nvSpPr>
        <p:spPr>
          <a:xfrm>
            <a:off x="385161" y="260648"/>
            <a:ext cx="8454039" cy="465066"/>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354321" y="227626"/>
            <a:ext cx="6401912" cy="681094"/>
          </a:xfrm>
        </p:spPr>
        <p:txBody>
          <a:bodyPr>
            <a:noAutofit/>
          </a:bodyPr>
          <a:lstStyle/>
          <a:p>
            <a:pPr marL="0" indent="0" algn="ctr">
              <a:buNone/>
            </a:pPr>
            <a:r>
              <a:rPr lang="en-US" sz="2600" dirty="0">
                <a:solidFill>
                  <a:schemeClr val="bg1"/>
                </a:solidFill>
                <a:latin typeface="Gisha" pitchFamily="34" charset="-79"/>
                <a:cs typeface="Gisha" pitchFamily="34" charset="-79"/>
              </a:rPr>
              <a:t>BIO OF SPEAKER</a:t>
            </a:r>
            <a:endParaRPr lang="en-GB" sz="2600" b="1" dirty="0">
              <a:solidFill>
                <a:schemeClr val="bg1"/>
              </a:solidFill>
              <a:latin typeface="Gisha" pitchFamily="34" charset="-79"/>
              <a:cs typeface="Gisha" pitchFamily="34" charset="-79"/>
            </a:endParaRPr>
          </a:p>
        </p:txBody>
      </p:sp>
      <p:sp>
        <p:nvSpPr>
          <p:cNvPr id="6" name="Slide Number Placeholder 5"/>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1</a:t>
            </a:r>
          </a:p>
        </p:txBody>
      </p:sp>
      <p:sp>
        <p:nvSpPr>
          <p:cNvPr id="7" name="Content Placeholder 2"/>
          <p:cNvSpPr txBox="1">
            <a:spLocks/>
          </p:cNvSpPr>
          <p:nvPr/>
        </p:nvSpPr>
        <p:spPr>
          <a:xfrm>
            <a:off x="539014" y="792613"/>
            <a:ext cx="8133347" cy="558047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marR="0" indent="0" algn="just">
              <a:lnSpc>
                <a:spcPct val="115000"/>
              </a:lnSpc>
              <a:spcBef>
                <a:spcPts val="0"/>
              </a:spcBef>
              <a:spcAft>
                <a:spcPts val="1000"/>
              </a:spcAft>
              <a:buNone/>
            </a:pPr>
            <a:r>
              <a:rPr lang="en-U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Dr. </a:t>
            </a:r>
            <a:r>
              <a:rPr lang="en-US" sz="15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Waribugo</a:t>
            </a:r>
            <a:r>
              <a:rPr lang="en-U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Sylva is an Associate Professor in the Department of Management, University of Port Harcourt. Sylva holds a Doctorate degree in Management in the University of Port Harcourt; with specialization in Production and Operations Management. He is the Acting Director of the University of Port Harcourt Entrepreneurship Centre, and a member of the University of Port Harcourt Hall of Fame.</a:t>
            </a:r>
          </a:p>
          <a:p>
            <a:pPr marL="0" marR="0" indent="0" algn="just">
              <a:lnSpc>
                <a:spcPct val="115000"/>
              </a:lnSpc>
              <a:spcBef>
                <a:spcPts val="0"/>
              </a:spcBef>
              <a:spcAft>
                <a:spcPts val="1000"/>
              </a:spcAft>
              <a:buNone/>
            </a:pPr>
            <a:r>
              <a:rPr lang="en-U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Dr. Sylva is also an Adjunct Lecturer in the Federal University </a:t>
            </a:r>
            <a:r>
              <a:rPr lang="en-US" sz="15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Otuoke</a:t>
            </a:r>
            <a:r>
              <a:rPr lang="en-U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and a Visiting Lecturer in the Garden City Premier Business School. He is an </a:t>
            </a:r>
            <a:r>
              <a:rPr lang="en-US" sz="15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organisational</a:t>
            </a:r>
            <a:r>
              <a:rPr lang="en-U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physician, systems expert and performance coach who deploys both qualitative and quantitative approaches to address real-life problem situations. </a:t>
            </a:r>
          </a:p>
          <a:p>
            <a:pPr marL="0" marR="0" indent="0" algn="just">
              <a:lnSpc>
                <a:spcPct val="115000"/>
              </a:lnSpc>
              <a:spcBef>
                <a:spcPts val="0"/>
              </a:spcBef>
              <a:spcAft>
                <a:spcPts val="1000"/>
              </a:spcAft>
              <a:buNone/>
            </a:pPr>
            <a:r>
              <a:rPr lang="en-U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Dr. Sylva is a recipient of the Charles </a:t>
            </a:r>
            <a:r>
              <a:rPr lang="en-US" sz="15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Nwanoke’s</a:t>
            </a:r>
            <a:r>
              <a:rPr lang="en-U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prize for Overall Best Graduating Student in the University of Port Harcourt, with a GCPA of 4.78 (First Class </a:t>
            </a:r>
            <a:r>
              <a:rPr lang="en-US" sz="15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Honours</a:t>
            </a:r>
            <a:r>
              <a:rPr lang="en-U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He is a fellow of The Institute of Public Management (IPM) and The Institute of Chartered Economists of Nigeria (ICEN). He is also a member of many professional bodies such as the Production and Operations Management Society, USA; </a:t>
            </a:r>
            <a:r>
              <a:rPr lang="en-US" sz="15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The Institute of Strategic Management, Nigeria; a</a:t>
            </a:r>
            <a:r>
              <a:rPr lang="en-U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nd the Academy of Management, Nigeria, among others. Dr. Sylva is a certified management consultant and has successfully conducted several impactful trainings for </a:t>
            </a:r>
            <a:r>
              <a:rPr lang="en-US" sz="15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organisations</a:t>
            </a:r>
            <a:r>
              <a:rPr lang="en-U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in public and private sectors. </a:t>
            </a:r>
          </a:p>
          <a:p>
            <a:pPr marL="0" marR="0" indent="0" algn="just">
              <a:lnSpc>
                <a:spcPct val="115000"/>
              </a:lnSpc>
              <a:spcBef>
                <a:spcPts val="0"/>
              </a:spcBef>
              <a:spcAft>
                <a:spcPts val="1000"/>
              </a:spcAft>
              <a:buNone/>
            </a:pPr>
            <a:r>
              <a:rPr lang="en-U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Dr. Sylva has attended and participated in international and local conferences/seminars, while most of his research articles have been published in referred journals, both locally and internationally. He was also the Executive Chairman of </a:t>
            </a:r>
            <a:r>
              <a:rPr lang="en-US" sz="15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Nembe</a:t>
            </a:r>
            <a:r>
              <a:rPr lang="en-U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Local Government Council of Bayelsa State. He is married and has four children.</a:t>
            </a:r>
          </a:p>
          <a:p>
            <a:pPr marL="0" marR="0" indent="0" algn="just">
              <a:lnSpc>
                <a:spcPct val="115000"/>
              </a:lnSpc>
              <a:spcBef>
                <a:spcPts val="0"/>
              </a:spcBef>
              <a:spcAft>
                <a:spcPts val="1000"/>
              </a:spcAft>
              <a:buNone/>
            </a:pPr>
            <a:endParaRPr lang="en-US" sz="1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0870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3FA6C-EDF6-479D-1C8F-90BD1D37671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82CD19-212B-9873-8B76-C7266DF8B0BA}"/>
              </a:ext>
            </a:extLst>
          </p:cNvPr>
          <p:cNvSpPr/>
          <p:nvPr/>
        </p:nvSpPr>
        <p:spPr>
          <a:xfrm>
            <a:off x="306387" y="389412"/>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2">
                  <a:lumMod val="60000"/>
                  <a:lumOff val="40000"/>
                </a:schemeClr>
              </a:solidFill>
            </a:endParaRPr>
          </a:p>
        </p:txBody>
      </p:sp>
      <p:sp>
        <p:nvSpPr>
          <p:cNvPr id="8" name="Rectangle 7">
            <a:extLst>
              <a:ext uri="{FF2B5EF4-FFF2-40B4-BE49-F238E27FC236}">
                <a16:creationId xmlns:a16="http://schemas.microsoft.com/office/drawing/2014/main" id="{5E1CB03C-F4D7-4A2C-3DBE-77E0EE5C500F}"/>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4F6895D1-7F3F-00BF-D7DC-B485B91FD095}"/>
              </a:ext>
            </a:extLst>
          </p:cNvPr>
          <p:cNvSpPr>
            <a:spLocks noGrp="1"/>
          </p:cNvSpPr>
          <p:nvPr>
            <p:ph idx="1"/>
          </p:nvPr>
        </p:nvSpPr>
        <p:spPr>
          <a:xfrm>
            <a:off x="588729" y="327546"/>
            <a:ext cx="8250472" cy="581173"/>
          </a:xfrm>
        </p:spPr>
        <p:txBody>
          <a:bodyPr>
            <a:noAutofit/>
          </a:bodyPr>
          <a:lstStyle/>
          <a:p>
            <a:pPr marL="0" indent="0" algn="just">
              <a:buNone/>
            </a:pPr>
            <a:r>
              <a:rPr lang="en-US" sz="2000" b="1" cap="all" dirty="0">
                <a:solidFill>
                  <a:schemeClr val="bg1"/>
                </a:solidFill>
                <a:latin typeface="Gisha" pitchFamily="34" charset="-79"/>
                <a:cs typeface="Gisha" pitchFamily="34" charset="-79"/>
              </a:rPr>
              <a:t>foundations of strategic management and its significance.</a:t>
            </a:r>
          </a:p>
        </p:txBody>
      </p:sp>
      <p:sp>
        <p:nvSpPr>
          <p:cNvPr id="6" name="Slide Number Placeholder 5">
            <a:extLst>
              <a:ext uri="{FF2B5EF4-FFF2-40B4-BE49-F238E27FC236}">
                <a16:creationId xmlns:a16="http://schemas.microsoft.com/office/drawing/2014/main" id="{652BFDC2-AF32-1548-BECB-FF2D6B914D88}"/>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20</a:t>
            </a:r>
          </a:p>
        </p:txBody>
      </p:sp>
      <p:sp>
        <p:nvSpPr>
          <p:cNvPr id="7" name="Content Placeholder 2">
            <a:extLst>
              <a:ext uri="{FF2B5EF4-FFF2-40B4-BE49-F238E27FC236}">
                <a16:creationId xmlns:a16="http://schemas.microsoft.com/office/drawing/2014/main" id="{C7210BB5-6D86-8EA4-E0F4-0D17F529528B}"/>
              </a:ext>
            </a:extLst>
          </p:cNvPr>
          <p:cNvSpPr txBox="1">
            <a:spLocks/>
          </p:cNvSpPr>
          <p:nvPr/>
        </p:nvSpPr>
        <p:spPr>
          <a:xfrm>
            <a:off x="529389" y="1915426"/>
            <a:ext cx="8027470" cy="3416969"/>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r>
              <a:rPr lang="en-US" sz="2400" b="1" dirty="0">
                <a:solidFill>
                  <a:schemeClr val="tx1"/>
                </a:solidFill>
                <a:latin typeface="Times New Roman" pitchFamily="18" charset="0"/>
                <a:cs typeface="Times New Roman" pitchFamily="18" charset="0"/>
              </a:rPr>
              <a:t>PESTEL analysis tailored for a smallholder farm</a:t>
            </a:r>
          </a:p>
          <a:p>
            <a:pPr marL="234950" indent="-234950" algn="just">
              <a:spcBef>
                <a:spcPts val="0"/>
              </a:spcBef>
              <a:spcAft>
                <a:spcPts val="1200"/>
              </a:spcAft>
              <a:buClr>
                <a:schemeClr val="accent6"/>
              </a:buClr>
              <a:buFont typeface="Wingdings" pitchFamily="2" charset="2"/>
              <a:buChar char="v"/>
            </a:pPr>
            <a:r>
              <a:rPr lang="en-US" sz="2400" b="1" dirty="0">
                <a:solidFill>
                  <a:schemeClr val="tx1"/>
                </a:solidFill>
                <a:latin typeface="Times New Roman" pitchFamily="18" charset="0"/>
                <a:cs typeface="Times New Roman" pitchFamily="18" charset="0"/>
              </a:rPr>
              <a:t>T – TECHNOLOGICAL</a:t>
            </a:r>
          </a:p>
          <a:p>
            <a:pPr algn="just">
              <a:spcBef>
                <a:spcPts val="0"/>
              </a:spcBef>
              <a:spcAft>
                <a:spcPts val="1200"/>
              </a:spcAft>
              <a:buClr>
                <a:schemeClr val="accent6"/>
              </a:buClr>
              <a:buFont typeface="Wingdings" panose="05000000000000000000" pitchFamily="2" charset="2"/>
              <a:buChar char="ü"/>
            </a:pPr>
            <a:r>
              <a:rPr lang="en-US" sz="2400" b="1" dirty="0">
                <a:solidFill>
                  <a:schemeClr val="tx1"/>
                </a:solidFill>
                <a:latin typeface="Times New Roman" pitchFamily="18" charset="0"/>
                <a:cs typeface="Times New Roman" pitchFamily="18" charset="0"/>
              </a:rPr>
              <a:t>Access to Tools &amp; Machinery: </a:t>
            </a:r>
            <a:r>
              <a:rPr lang="en-US" sz="2400" dirty="0">
                <a:solidFill>
                  <a:schemeClr val="tx1"/>
                </a:solidFill>
                <a:latin typeface="Times New Roman" pitchFamily="18" charset="0"/>
                <a:cs typeface="Times New Roman" pitchFamily="18" charset="0"/>
              </a:rPr>
              <a:t>Mechanization can improve efficiency but may be costly.</a:t>
            </a:r>
          </a:p>
          <a:p>
            <a:pPr algn="just">
              <a:spcBef>
                <a:spcPts val="0"/>
              </a:spcBef>
              <a:spcAft>
                <a:spcPts val="1200"/>
              </a:spcAft>
              <a:buClr>
                <a:schemeClr val="accent6"/>
              </a:buClr>
              <a:buFont typeface="Wingdings" panose="05000000000000000000" pitchFamily="2" charset="2"/>
              <a:buChar char="ü"/>
            </a:pPr>
            <a:r>
              <a:rPr lang="en-US" sz="2400" b="1" dirty="0">
                <a:solidFill>
                  <a:schemeClr val="tx1"/>
                </a:solidFill>
                <a:latin typeface="Times New Roman" pitchFamily="18" charset="0"/>
                <a:cs typeface="Times New Roman" pitchFamily="18" charset="0"/>
              </a:rPr>
              <a:t>Irrigation Technology: </a:t>
            </a:r>
            <a:r>
              <a:rPr lang="en-US" sz="2400" dirty="0">
                <a:solidFill>
                  <a:schemeClr val="tx1"/>
                </a:solidFill>
                <a:latin typeface="Times New Roman" pitchFamily="18" charset="0"/>
                <a:cs typeface="Times New Roman" pitchFamily="18" charset="0"/>
              </a:rPr>
              <a:t>Enhances resilience to climate variability.</a:t>
            </a:r>
          </a:p>
          <a:p>
            <a:pPr algn="just">
              <a:spcBef>
                <a:spcPts val="0"/>
              </a:spcBef>
              <a:spcAft>
                <a:spcPts val="1200"/>
              </a:spcAft>
              <a:buClr>
                <a:schemeClr val="accent6"/>
              </a:buClr>
              <a:buFont typeface="Wingdings" panose="05000000000000000000" pitchFamily="2" charset="2"/>
              <a:buChar char="ü"/>
            </a:pPr>
            <a:r>
              <a:rPr lang="en-US" sz="2400" b="1" dirty="0">
                <a:solidFill>
                  <a:schemeClr val="tx1"/>
                </a:solidFill>
                <a:latin typeface="Times New Roman" pitchFamily="18" charset="0"/>
                <a:cs typeface="Times New Roman" pitchFamily="18" charset="0"/>
              </a:rPr>
              <a:t>Mobile Technology: </a:t>
            </a:r>
            <a:r>
              <a:rPr lang="en-US" sz="2400" dirty="0">
                <a:solidFill>
                  <a:schemeClr val="tx1"/>
                </a:solidFill>
                <a:latin typeface="Times New Roman" pitchFamily="18" charset="0"/>
                <a:cs typeface="Times New Roman" pitchFamily="18" charset="0"/>
              </a:rPr>
              <a:t>Use of mobile apps for weather forecasts, market prices, or agronomic advice.</a:t>
            </a:r>
          </a:p>
          <a:p>
            <a:pPr algn="just">
              <a:spcBef>
                <a:spcPts val="0"/>
              </a:spcBef>
              <a:spcAft>
                <a:spcPts val="1200"/>
              </a:spcAft>
              <a:buClr>
                <a:schemeClr val="accent6"/>
              </a:buClr>
              <a:buFont typeface="Wingdings" panose="05000000000000000000" pitchFamily="2" charset="2"/>
              <a:buChar char="ü"/>
            </a:pPr>
            <a:r>
              <a:rPr lang="en-US" sz="2400" b="1" dirty="0">
                <a:solidFill>
                  <a:schemeClr val="tx1"/>
                </a:solidFill>
                <a:latin typeface="Times New Roman" pitchFamily="18" charset="0"/>
                <a:cs typeface="Times New Roman" pitchFamily="18" charset="0"/>
              </a:rPr>
              <a:t>Storage &amp; Processing Tech: </a:t>
            </a:r>
            <a:r>
              <a:rPr lang="en-US" sz="2400" dirty="0">
                <a:solidFill>
                  <a:schemeClr val="tx1"/>
                </a:solidFill>
                <a:latin typeface="Times New Roman" pitchFamily="18" charset="0"/>
                <a:cs typeface="Times New Roman" pitchFamily="18" charset="0"/>
              </a:rPr>
              <a:t>Reduces post-harvest losses and increases value.</a:t>
            </a:r>
          </a:p>
        </p:txBody>
      </p:sp>
    </p:spTree>
    <p:extLst>
      <p:ext uri="{BB962C8B-B14F-4D97-AF65-F5344CB8AC3E}">
        <p14:creationId xmlns:p14="http://schemas.microsoft.com/office/powerpoint/2010/main" val="3954937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5EF4A-F025-2E71-B521-93CF1FD82DC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2C1DA00-8E68-966D-705F-45CD6ACF75F3}"/>
              </a:ext>
            </a:extLst>
          </p:cNvPr>
          <p:cNvSpPr/>
          <p:nvPr/>
        </p:nvSpPr>
        <p:spPr>
          <a:xfrm>
            <a:off x="306387" y="389412"/>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2">
                  <a:lumMod val="60000"/>
                  <a:lumOff val="40000"/>
                </a:schemeClr>
              </a:solidFill>
            </a:endParaRPr>
          </a:p>
        </p:txBody>
      </p:sp>
      <p:sp>
        <p:nvSpPr>
          <p:cNvPr id="8" name="Rectangle 7">
            <a:extLst>
              <a:ext uri="{FF2B5EF4-FFF2-40B4-BE49-F238E27FC236}">
                <a16:creationId xmlns:a16="http://schemas.microsoft.com/office/drawing/2014/main" id="{0BE45FED-181B-3214-480A-A83C2B6CD0FA}"/>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9BDE48F3-1138-EF40-18F2-885D7EA20B5A}"/>
              </a:ext>
            </a:extLst>
          </p:cNvPr>
          <p:cNvSpPr>
            <a:spLocks noGrp="1"/>
          </p:cNvSpPr>
          <p:nvPr>
            <p:ph idx="1"/>
          </p:nvPr>
        </p:nvSpPr>
        <p:spPr>
          <a:xfrm>
            <a:off x="588729" y="327546"/>
            <a:ext cx="8250472" cy="581173"/>
          </a:xfrm>
        </p:spPr>
        <p:txBody>
          <a:bodyPr>
            <a:noAutofit/>
          </a:bodyPr>
          <a:lstStyle/>
          <a:p>
            <a:pPr marL="0" indent="0" algn="just">
              <a:buNone/>
            </a:pPr>
            <a:r>
              <a:rPr lang="en-US" sz="2000" b="1" cap="all" dirty="0">
                <a:solidFill>
                  <a:schemeClr val="bg1"/>
                </a:solidFill>
                <a:latin typeface="Gisha" pitchFamily="34" charset="-79"/>
                <a:cs typeface="Gisha" pitchFamily="34" charset="-79"/>
              </a:rPr>
              <a:t>foundations of strategic management and its significance.</a:t>
            </a:r>
          </a:p>
        </p:txBody>
      </p:sp>
      <p:sp>
        <p:nvSpPr>
          <p:cNvPr id="6" name="Slide Number Placeholder 5">
            <a:extLst>
              <a:ext uri="{FF2B5EF4-FFF2-40B4-BE49-F238E27FC236}">
                <a16:creationId xmlns:a16="http://schemas.microsoft.com/office/drawing/2014/main" id="{AA64592B-4E64-AD72-53B3-75C399DAEB7E}"/>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21</a:t>
            </a:r>
          </a:p>
        </p:txBody>
      </p:sp>
      <p:sp>
        <p:nvSpPr>
          <p:cNvPr id="7" name="Content Placeholder 2">
            <a:extLst>
              <a:ext uri="{FF2B5EF4-FFF2-40B4-BE49-F238E27FC236}">
                <a16:creationId xmlns:a16="http://schemas.microsoft.com/office/drawing/2014/main" id="{95443EE3-E475-7ABD-ED89-F14BDE03FEBA}"/>
              </a:ext>
            </a:extLst>
          </p:cNvPr>
          <p:cNvSpPr txBox="1">
            <a:spLocks/>
          </p:cNvSpPr>
          <p:nvPr/>
        </p:nvSpPr>
        <p:spPr>
          <a:xfrm>
            <a:off x="529389" y="1915426"/>
            <a:ext cx="8027470" cy="3416969"/>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r>
              <a:rPr lang="en-US" sz="2400" b="1" dirty="0">
                <a:solidFill>
                  <a:schemeClr val="tx1"/>
                </a:solidFill>
                <a:latin typeface="Times New Roman" pitchFamily="18" charset="0"/>
                <a:cs typeface="Times New Roman" pitchFamily="18" charset="0"/>
              </a:rPr>
              <a:t>PESTEL analysis tailored for a smallholder farm</a:t>
            </a:r>
          </a:p>
          <a:p>
            <a:pPr marL="234950" indent="-234950" algn="just">
              <a:spcBef>
                <a:spcPts val="0"/>
              </a:spcBef>
              <a:spcAft>
                <a:spcPts val="1200"/>
              </a:spcAft>
              <a:buClr>
                <a:schemeClr val="accent6"/>
              </a:buClr>
              <a:buFont typeface="Wingdings" pitchFamily="2" charset="2"/>
              <a:buChar char="v"/>
            </a:pPr>
            <a:r>
              <a:rPr lang="en-US" sz="2400" b="1" dirty="0">
                <a:solidFill>
                  <a:schemeClr val="tx1"/>
                </a:solidFill>
                <a:latin typeface="Times New Roman" pitchFamily="18" charset="0"/>
                <a:cs typeface="Times New Roman" pitchFamily="18" charset="0"/>
              </a:rPr>
              <a:t>T – TECHNOLOGICAL</a:t>
            </a:r>
          </a:p>
          <a:p>
            <a:pPr algn="just">
              <a:spcBef>
                <a:spcPts val="0"/>
              </a:spcBef>
              <a:spcAft>
                <a:spcPts val="1200"/>
              </a:spcAft>
              <a:buClr>
                <a:schemeClr val="accent6"/>
              </a:buClr>
              <a:buFont typeface="Wingdings" panose="05000000000000000000" pitchFamily="2" charset="2"/>
              <a:buChar char="ü"/>
            </a:pPr>
            <a:r>
              <a:rPr lang="en-US" sz="2400" b="1" dirty="0">
                <a:solidFill>
                  <a:schemeClr val="tx1"/>
                </a:solidFill>
                <a:latin typeface="Times New Roman" pitchFamily="18" charset="0"/>
                <a:cs typeface="Times New Roman" pitchFamily="18" charset="0"/>
              </a:rPr>
              <a:t>Access to Tools &amp; Machinery: </a:t>
            </a:r>
            <a:r>
              <a:rPr lang="en-US" sz="2400" dirty="0">
                <a:solidFill>
                  <a:schemeClr val="tx1"/>
                </a:solidFill>
                <a:latin typeface="Times New Roman" pitchFamily="18" charset="0"/>
                <a:cs typeface="Times New Roman" pitchFamily="18" charset="0"/>
              </a:rPr>
              <a:t>Mechanization can improve efficiency but may be costly.</a:t>
            </a:r>
          </a:p>
          <a:p>
            <a:pPr algn="just">
              <a:spcBef>
                <a:spcPts val="0"/>
              </a:spcBef>
              <a:spcAft>
                <a:spcPts val="1200"/>
              </a:spcAft>
              <a:buClr>
                <a:schemeClr val="accent6"/>
              </a:buClr>
              <a:buFont typeface="Wingdings" panose="05000000000000000000" pitchFamily="2" charset="2"/>
              <a:buChar char="ü"/>
            </a:pPr>
            <a:r>
              <a:rPr lang="en-US" sz="2400" b="1" dirty="0">
                <a:solidFill>
                  <a:schemeClr val="tx1"/>
                </a:solidFill>
                <a:latin typeface="Times New Roman" pitchFamily="18" charset="0"/>
                <a:cs typeface="Times New Roman" pitchFamily="18" charset="0"/>
              </a:rPr>
              <a:t>Irrigation Technology: </a:t>
            </a:r>
            <a:r>
              <a:rPr lang="en-US" sz="2400" dirty="0">
                <a:solidFill>
                  <a:schemeClr val="tx1"/>
                </a:solidFill>
                <a:latin typeface="Times New Roman" pitchFamily="18" charset="0"/>
                <a:cs typeface="Times New Roman" pitchFamily="18" charset="0"/>
              </a:rPr>
              <a:t>Enhances resilience to climate variability.</a:t>
            </a:r>
          </a:p>
          <a:p>
            <a:pPr algn="just">
              <a:spcBef>
                <a:spcPts val="0"/>
              </a:spcBef>
              <a:spcAft>
                <a:spcPts val="1200"/>
              </a:spcAft>
              <a:buClr>
                <a:schemeClr val="accent6"/>
              </a:buClr>
              <a:buFont typeface="Wingdings" panose="05000000000000000000" pitchFamily="2" charset="2"/>
              <a:buChar char="ü"/>
            </a:pPr>
            <a:r>
              <a:rPr lang="en-US" sz="2400" b="1" dirty="0">
                <a:solidFill>
                  <a:schemeClr val="tx1"/>
                </a:solidFill>
                <a:latin typeface="Times New Roman" pitchFamily="18" charset="0"/>
                <a:cs typeface="Times New Roman" pitchFamily="18" charset="0"/>
              </a:rPr>
              <a:t>Mobile Technology: </a:t>
            </a:r>
            <a:r>
              <a:rPr lang="en-US" sz="2400" dirty="0">
                <a:solidFill>
                  <a:schemeClr val="tx1"/>
                </a:solidFill>
                <a:latin typeface="Times New Roman" pitchFamily="18" charset="0"/>
                <a:cs typeface="Times New Roman" pitchFamily="18" charset="0"/>
              </a:rPr>
              <a:t>Use of mobile apps for weather forecasts, market prices, or agronomic advice.</a:t>
            </a:r>
          </a:p>
          <a:p>
            <a:pPr algn="just">
              <a:spcBef>
                <a:spcPts val="0"/>
              </a:spcBef>
              <a:spcAft>
                <a:spcPts val="1200"/>
              </a:spcAft>
              <a:buClr>
                <a:schemeClr val="accent6"/>
              </a:buClr>
              <a:buFont typeface="Wingdings" panose="05000000000000000000" pitchFamily="2" charset="2"/>
              <a:buChar char="ü"/>
            </a:pPr>
            <a:r>
              <a:rPr lang="en-US" sz="2400" b="1" dirty="0">
                <a:solidFill>
                  <a:schemeClr val="tx1"/>
                </a:solidFill>
                <a:latin typeface="Times New Roman" pitchFamily="18" charset="0"/>
                <a:cs typeface="Times New Roman" pitchFamily="18" charset="0"/>
              </a:rPr>
              <a:t>Storage &amp; Processing Tech: </a:t>
            </a:r>
            <a:r>
              <a:rPr lang="en-US" sz="2400" dirty="0">
                <a:solidFill>
                  <a:schemeClr val="tx1"/>
                </a:solidFill>
                <a:latin typeface="Times New Roman" pitchFamily="18" charset="0"/>
                <a:cs typeface="Times New Roman" pitchFamily="18" charset="0"/>
              </a:rPr>
              <a:t>Reduces post-harvest losses and increases value.</a:t>
            </a:r>
          </a:p>
        </p:txBody>
      </p:sp>
    </p:spTree>
    <p:extLst>
      <p:ext uri="{BB962C8B-B14F-4D97-AF65-F5344CB8AC3E}">
        <p14:creationId xmlns:p14="http://schemas.microsoft.com/office/powerpoint/2010/main" val="1756637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A988E-1CD4-367F-07CF-CAFB32CF55D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AE65638-FAFD-0342-B898-6A72ABE32A71}"/>
              </a:ext>
            </a:extLst>
          </p:cNvPr>
          <p:cNvSpPr/>
          <p:nvPr/>
        </p:nvSpPr>
        <p:spPr>
          <a:xfrm>
            <a:off x="306387" y="389412"/>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2">
                  <a:lumMod val="60000"/>
                  <a:lumOff val="40000"/>
                </a:schemeClr>
              </a:solidFill>
            </a:endParaRPr>
          </a:p>
        </p:txBody>
      </p:sp>
      <p:sp>
        <p:nvSpPr>
          <p:cNvPr id="8" name="Rectangle 7">
            <a:extLst>
              <a:ext uri="{FF2B5EF4-FFF2-40B4-BE49-F238E27FC236}">
                <a16:creationId xmlns:a16="http://schemas.microsoft.com/office/drawing/2014/main" id="{BF8F114D-3106-5032-572A-33EB98147058}"/>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DED1E54B-81A0-9E78-4F35-74F7D94DC7AF}"/>
              </a:ext>
            </a:extLst>
          </p:cNvPr>
          <p:cNvSpPr>
            <a:spLocks noGrp="1"/>
          </p:cNvSpPr>
          <p:nvPr>
            <p:ph idx="1"/>
          </p:nvPr>
        </p:nvSpPr>
        <p:spPr>
          <a:xfrm>
            <a:off x="588729" y="327546"/>
            <a:ext cx="8250472" cy="581173"/>
          </a:xfrm>
        </p:spPr>
        <p:txBody>
          <a:bodyPr>
            <a:noAutofit/>
          </a:bodyPr>
          <a:lstStyle/>
          <a:p>
            <a:pPr marL="0" indent="0" algn="just">
              <a:buNone/>
            </a:pPr>
            <a:r>
              <a:rPr lang="en-US" sz="2000" b="1" cap="all" dirty="0">
                <a:solidFill>
                  <a:schemeClr val="bg1"/>
                </a:solidFill>
                <a:latin typeface="Gisha" pitchFamily="34" charset="-79"/>
                <a:cs typeface="Gisha" pitchFamily="34" charset="-79"/>
              </a:rPr>
              <a:t>foundations of strategic management and its significance.</a:t>
            </a:r>
          </a:p>
        </p:txBody>
      </p:sp>
      <p:sp>
        <p:nvSpPr>
          <p:cNvPr id="6" name="Slide Number Placeholder 5">
            <a:extLst>
              <a:ext uri="{FF2B5EF4-FFF2-40B4-BE49-F238E27FC236}">
                <a16:creationId xmlns:a16="http://schemas.microsoft.com/office/drawing/2014/main" id="{FFBBF892-E747-0568-94EC-3264D7C06887}"/>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22</a:t>
            </a:r>
          </a:p>
        </p:txBody>
      </p:sp>
      <p:sp>
        <p:nvSpPr>
          <p:cNvPr id="7" name="Content Placeholder 2">
            <a:extLst>
              <a:ext uri="{FF2B5EF4-FFF2-40B4-BE49-F238E27FC236}">
                <a16:creationId xmlns:a16="http://schemas.microsoft.com/office/drawing/2014/main" id="{E90B2E3D-0FFD-00D4-A3F9-31745221F4C4}"/>
              </a:ext>
            </a:extLst>
          </p:cNvPr>
          <p:cNvSpPr txBox="1">
            <a:spLocks/>
          </p:cNvSpPr>
          <p:nvPr/>
        </p:nvSpPr>
        <p:spPr>
          <a:xfrm>
            <a:off x="529389" y="1915426"/>
            <a:ext cx="8027470" cy="3416969"/>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r>
              <a:rPr lang="en-US" sz="2400" b="1" dirty="0">
                <a:solidFill>
                  <a:schemeClr val="tx1"/>
                </a:solidFill>
                <a:latin typeface="Times New Roman" pitchFamily="18" charset="0"/>
                <a:cs typeface="Times New Roman" pitchFamily="18" charset="0"/>
              </a:rPr>
              <a:t>PESTEL analysis tailored for a smallholder farm</a:t>
            </a:r>
          </a:p>
          <a:p>
            <a:pPr marL="234950" indent="-234950" algn="just">
              <a:spcBef>
                <a:spcPts val="0"/>
              </a:spcBef>
              <a:spcAft>
                <a:spcPts val="1200"/>
              </a:spcAft>
              <a:buClr>
                <a:schemeClr val="accent6"/>
              </a:buClr>
              <a:buFont typeface="Wingdings" pitchFamily="2" charset="2"/>
              <a:buChar char="v"/>
            </a:pPr>
            <a:r>
              <a:rPr lang="en-US" sz="2400" b="1" dirty="0">
                <a:solidFill>
                  <a:schemeClr val="tx1"/>
                </a:solidFill>
                <a:latin typeface="Times New Roman" pitchFamily="18" charset="0"/>
                <a:cs typeface="Times New Roman" pitchFamily="18" charset="0"/>
              </a:rPr>
              <a:t>E – ENVIRONMENTAL</a:t>
            </a:r>
          </a:p>
          <a:p>
            <a:pPr algn="just">
              <a:spcBef>
                <a:spcPts val="0"/>
              </a:spcBef>
              <a:spcAft>
                <a:spcPts val="1200"/>
              </a:spcAft>
              <a:buClr>
                <a:schemeClr val="accent6"/>
              </a:buClr>
              <a:buFont typeface="Wingdings" panose="05000000000000000000" pitchFamily="2" charset="2"/>
              <a:buChar char="ü"/>
            </a:pPr>
            <a:r>
              <a:rPr lang="en-US" sz="2400" b="1" dirty="0">
                <a:solidFill>
                  <a:schemeClr val="tx1"/>
                </a:solidFill>
                <a:latin typeface="Times New Roman" pitchFamily="18" charset="0"/>
                <a:cs typeface="Times New Roman" pitchFamily="18" charset="0"/>
              </a:rPr>
              <a:t>Climate Change: </a:t>
            </a:r>
            <a:r>
              <a:rPr lang="en-US" sz="2400" dirty="0">
                <a:solidFill>
                  <a:schemeClr val="tx1"/>
                </a:solidFill>
                <a:latin typeface="Times New Roman" pitchFamily="18" charset="0"/>
                <a:cs typeface="Times New Roman" pitchFamily="18" charset="0"/>
              </a:rPr>
              <a:t>Alters rainfall patterns, increases droughts/floods, affects crop viability.</a:t>
            </a:r>
          </a:p>
          <a:p>
            <a:pPr algn="just">
              <a:spcBef>
                <a:spcPts val="0"/>
              </a:spcBef>
              <a:spcAft>
                <a:spcPts val="1200"/>
              </a:spcAft>
              <a:buClr>
                <a:schemeClr val="accent6"/>
              </a:buClr>
              <a:buFont typeface="Wingdings" panose="05000000000000000000" pitchFamily="2" charset="2"/>
              <a:buChar char="ü"/>
            </a:pPr>
            <a:r>
              <a:rPr lang="en-US" sz="2400" b="1" dirty="0">
                <a:solidFill>
                  <a:schemeClr val="tx1"/>
                </a:solidFill>
                <a:latin typeface="Times New Roman" pitchFamily="18" charset="0"/>
                <a:cs typeface="Times New Roman" pitchFamily="18" charset="0"/>
              </a:rPr>
              <a:t>Soil Degradation: </a:t>
            </a:r>
            <a:r>
              <a:rPr lang="en-US" sz="2400" dirty="0">
                <a:solidFill>
                  <a:schemeClr val="tx1"/>
                </a:solidFill>
                <a:latin typeface="Times New Roman" pitchFamily="18" charset="0"/>
                <a:cs typeface="Times New Roman" pitchFamily="18" charset="0"/>
              </a:rPr>
              <a:t>Poor practices lead to erosion, nutrient loss.</a:t>
            </a:r>
          </a:p>
          <a:p>
            <a:pPr algn="just">
              <a:spcBef>
                <a:spcPts val="0"/>
              </a:spcBef>
              <a:spcAft>
                <a:spcPts val="1200"/>
              </a:spcAft>
              <a:buClr>
                <a:schemeClr val="accent6"/>
              </a:buClr>
              <a:buFont typeface="Wingdings" panose="05000000000000000000" pitchFamily="2" charset="2"/>
              <a:buChar char="ü"/>
            </a:pPr>
            <a:r>
              <a:rPr lang="en-US" sz="2400" b="1" dirty="0">
                <a:solidFill>
                  <a:schemeClr val="tx1"/>
                </a:solidFill>
                <a:latin typeface="Times New Roman" pitchFamily="18" charset="0"/>
                <a:cs typeface="Times New Roman" pitchFamily="18" charset="0"/>
              </a:rPr>
              <a:t>Pest &amp; Disease Outbreaks: </a:t>
            </a:r>
            <a:r>
              <a:rPr lang="en-US" sz="2400" dirty="0">
                <a:solidFill>
                  <a:schemeClr val="tx1"/>
                </a:solidFill>
                <a:latin typeface="Times New Roman" pitchFamily="18" charset="0"/>
                <a:cs typeface="Times New Roman" pitchFamily="18" charset="0"/>
              </a:rPr>
              <a:t>Increased risks due to changing environmental conditions.</a:t>
            </a:r>
          </a:p>
          <a:p>
            <a:pPr algn="just">
              <a:spcBef>
                <a:spcPts val="0"/>
              </a:spcBef>
              <a:spcAft>
                <a:spcPts val="1200"/>
              </a:spcAft>
              <a:buClr>
                <a:schemeClr val="accent6"/>
              </a:buClr>
              <a:buFont typeface="Wingdings" panose="05000000000000000000" pitchFamily="2" charset="2"/>
              <a:buChar char="ü"/>
            </a:pPr>
            <a:r>
              <a:rPr lang="en-US" sz="2400" b="1" dirty="0">
                <a:solidFill>
                  <a:schemeClr val="tx1"/>
                </a:solidFill>
                <a:latin typeface="Times New Roman" pitchFamily="18" charset="0"/>
                <a:cs typeface="Times New Roman" pitchFamily="18" charset="0"/>
              </a:rPr>
              <a:t>Water Availability: </a:t>
            </a:r>
            <a:r>
              <a:rPr lang="en-US" sz="2400" dirty="0">
                <a:solidFill>
                  <a:schemeClr val="tx1"/>
                </a:solidFill>
                <a:latin typeface="Times New Roman" pitchFamily="18" charset="0"/>
                <a:cs typeface="Times New Roman" pitchFamily="18" charset="0"/>
              </a:rPr>
              <a:t>Scarcity affects irrigation and crop yield.</a:t>
            </a:r>
          </a:p>
        </p:txBody>
      </p:sp>
    </p:spTree>
    <p:extLst>
      <p:ext uri="{BB962C8B-B14F-4D97-AF65-F5344CB8AC3E}">
        <p14:creationId xmlns:p14="http://schemas.microsoft.com/office/powerpoint/2010/main" val="2259674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62120-2262-254D-6413-849524FD11A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F321627-DC0C-DE0E-35BC-0F8CE65F3217}"/>
              </a:ext>
            </a:extLst>
          </p:cNvPr>
          <p:cNvSpPr/>
          <p:nvPr/>
        </p:nvSpPr>
        <p:spPr>
          <a:xfrm>
            <a:off x="306387" y="389412"/>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2">
                  <a:lumMod val="60000"/>
                  <a:lumOff val="40000"/>
                </a:schemeClr>
              </a:solidFill>
            </a:endParaRPr>
          </a:p>
        </p:txBody>
      </p:sp>
      <p:sp>
        <p:nvSpPr>
          <p:cNvPr id="8" name="Rectangle 7">
            <a:extLst>
              <a:ext uri="{FF2B5EF4-FFF2-40B4-BE49-F238E27FC236}">
                <a16:creationId xmlns:a16="http://schemas.microsoft.com/office/drawing/2014/main" id="{78622D39-2869-9E68-54DA-F35533027B9C}"/>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96F5570F-0159-65B2-F9BF-34722C6C357A}"/>
              </a:ext>
            </a:extLst>
          </p:cNvPr>
          <p:cNvSpPr>
            <a:spLocks noGrp="1"/>
          </p:cNvSpPr>
          <p:nvPr>
            <p:ph idx="1"/>
          </p:nvPr>
        </p:nvSpPr>
        <p:spPr>
          <a:xfrm>
            <a:off x="588729" y="327546"/>
            <a:ext cx="8250472" cy="581173"/>
          </a:xfrm>
        </p:spPr>
        <p:txBody>
          <a:bodyPr>
            <a:noAutofit/>
          </a:bodyPr>
          <a:lstStyle/>
          <a:p>
            <a:pPr marL="0" indent="0" algn="just">
              <a:buNone/>
            </a:pPr>
            <a:r>
              <a:rPr lang="en-US" sz="2000" b="1" cap="all" dirty="0">
                <a:solidFill>
                  <a:schemeClr val="bg1"/>
                </a:solidFill>
                <a:latin typeface="Gisha" pitchFamily="34" charset="-79"/>
                <a:cs typeface="Gisha" pitchFamily="34" charset="-79"/>
              </a:rPr>
              <a:t>foundations of strategic management and its significance.</a:t>
            </a:r>
          </a:p>
        </p:txBody>
      </p:sp>
      <p:sp>
        <p:nvSpPr>
          <p:cNvPr id="6" name="Slide Number Placeholder 5">
            <a:extLst>
              <a:ext uri="{FF2B5EF4-FFF2-40B4-BE49-F238E27FC236}">
                <a16:creationId xmlns:a16="http://schemas.microsoft.com/office/drawing/2014/main" id="{9BC02570-0343-4F62-0822-4E0C4F048F38}"/>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22</a:t>
            </a:r>
          </a:p>
        </p:txBody>
      </p:sp>
      <p:sp>
        <p:nvSpPr>
          <p:cNvPr id="7" name="Content Placeholder 2">
            <a:extLst>
              <a:ext uri="{FF2B5EF4-FFF2-40B4-BE49-F238E27FC236}">
                <a16:creationId xmlns:a16="http://schemas.microsoft.com/office/drawing/2014/main" id="{3F383FE7-75F1-20B9-53CD-635EF7F68AD5}"/>
              </a:ext>
            </a:extLst>
          </p:cNvPr>
          <p:cNvSpPr txBox="1">
            <a:spLocks/>
          </p:cNvSpPr>
          <p:nvPr/>
        </p:nvSpPr>
        <p:spPr>
          <a:xfrm>
            <a:off x="529389" y="1915426"/>
            <a:ext cx="8027470" cy="3416969"/>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r>
              <a:rPr lang="en-US" sz="2400" b="1" dirty="0">
                <a:solidFill>
                  <a:schemeClr val="tx1"/>
                </a:solidFill>
                <a:latin typeface="Times New Roman" pitchFamily="18" charset="0"/>
                <a:cs typeface="Times New Roman" pitchFamily="18" charset="0"/>
              </a:rPr>
              <a:t>PESTEL analysis tailored for a smallholder farm</a:t>
            </a:r>
          </a:p>
          <a:p>
            <a:pPr marL="234950" indent="-234950" algn="just">
              <a:spcBef>
                <a:spcPts val="0"/>
              </a:spcBef>
              <a:spcAft>
                <a:spcPts val="1200"/>
              </a:spcAft>
              <a:buClr>
                <a:schemeClr val="accent6"/>
              </a:buClr>
              <a:buFont typeface="Wingdings" pitchFamily="2" charset="2"/>
              <a:buChar char="v"/>
            </a:pPr>
            <a:r>
              <a:rPr lang="en-US" sz="2400" b="1" dirty="0">
                <a:solidFill>
                  <a:schemeClr val="tx1"/>
                </a:solidFill>
                <a:latin typeface="Times New Roman" pitchFamily="18" charset="0"/>
                <a:cs typeface="Times New Roman" pitchFamily="18" charset="0"/>
              </a:rPr>
              <a:t>L – LEGAL</a:t>
            </a:r>
          </a:p>
          <a:p>
            <a:pPr algn="just">
              <a:spcBef>
                <a:spcPts val="0"/>
              </a:spcBef>
              <a:spcAft>
                <a:spcPts val="1200"/>
              </a:spcAft>
              <a:buClr>
                <a:schemeClr val="accent6"/>
              </a:buClr>
              <a:buFont typeface="Wingdings" panose="05000000000000000000" pitchFamily="2" charset="2"/>
              <a:buChar char="ü"/>
            </a:pPr>
            <a:r>
              <a:rPr lang="en-US" sz="2400" b="1" dirty="0">
                <a:solidFill>
                  <a:schemeClr val="tx1"/>
                </a:solidFill>
                <a:latin typeface="Times New Roman" pitchFamily="18" charset="0"/>
                <a:cs typeface="Times New Roman" pitchFamily="18" charset="0"/>
              </a:rPr>
              <a:t>Land Use Regulations: </a:t>
            </a:r>
            <a:r>
              <a:rPr lang="en-US" sz="2400" dirty="0">
                <a:solidFill>
                  <a:schemeClr val="tx1"/>
                </a:solidFill>
                <a:latin typeface="Times New Roman" pitchFamily="18" charset="0"/>
                <a:cs typeface="Times New Roman" pitchFamily="18" charset="0"/>
              </a:rPr>
              <a:t>Zoning laws or environmental restrictions can affect farm operations.</a:t>
            </a:r>
          </a:p>
          <a:p>
            <a:pPr algn="just">
              <a:spcBef>
                <a:spcPts val="0"/>
              </a:spcBef>
              <a:spcAft>
                <a:spcPts val="1200"/>
              </a:spcAft>
              <a:buClr>
                <a:schemeClr val="accent6"/>
              </a:buClr>
              <a:buFont typeface="Wingdings" panose="05000000000000000000" pitchFamily="2" charset="2"/>
              <a:buChar char="ü"/>
            </a:pPr>
            <a:r>
              <a:rPr lang="en-US" sz="2400" b="1" dirty="0">
                <a:solidFill>
                  <a:schemeClr val="tx1"/>
                </a:solidFill>
                <a:latin typeface="Times New Roman" pitchFamily="18" charset="0"/>
                <a:cs typeface="Times New Roman" pitchFamily="18" charset="0"/>
              </a:rPr>
              <a:t>Health &amp; Safety Regulations: </a:t>
            </a:r>
            <a:r>
              <a:rPr lang="en-US" sz="2400" dirty="0">
                <a:solidFill>
                  <a:schemeClr val="tx1"/>
                </a:solidFill>
                <a:latin typeface="Times New Roman" pitchFamily="18" charset="0"/>
                <a:cs typeface="Times New Roman" pitchFamily="18" charset="0"/>
              </a:rPr>
              <a:t>Especially relevant if farm sells produce directly to consumers.</a:t>
            </a:r>
          </a:p>
          <a:p>
            <a:pPr algn="just">
              <a:spcBef>
                <a:spcPts val="0"/>
              </a:spcBef>
              <a:spcAft>
                <a:spcPts val="1200"/>
              </a:spcAft>
              <a:buClr>
                <a:schemeClr val="accent6"/>
              </a:buClr>
              <a:buFont typeface="Wingdings" panose="05000000000000000000" pitchFamily="2" charset="2"/>
              <a:buChar char="ü"/>
            </a:pPr>
            <a:r>
              <a:rPr lang="en-US" sz="2400" b="1" dirty="0">
                <a:solidFill>
                  <a:schemeClr val="tx1"/>
                </a:solidFill>
                <a:latin typeface="Times New Roman" pitchFamily="18" charset="0"/>
                <a:cs typeface="Times New Roman" pitchFamily="18" charset="0"/>
              </a:rPr>
              <a:t>Labor Laws: </a:t>
            </a:r>
            <a:r>
              <a:rPr lang="en-US" sz="2400" dirty="0">
                <a:solidFill>
                  <a:schemeClr val="tx1"/>
                </a:solidFill>
                <a:latin typeface="Times New Roman" pitchFamily="18" charset="0"/>
                <a:cs typeface="Times New Roman" pitchFamily="18" charset="0"/>
              </a:rPr>
              <a:t>Compliance with minimum wage, working conditions, etc.</a:t>
            </a:r>
          </a:p>
          <a:p>
            <a:pPr algn="just">
              <a:spcBef>
                <a:spcPts val="0"/>
              </a:spcBef>
              <a:spcAft>
                <a:spcPts val="1200"/>
              </a:spcAft>
              <a:buClr>
                <a:schemeClr val="accent6"/>
              </a:buClr>
              <a:buFont typeface="Wingdings" panose="05000000000000000000" pitchFamily="2" charset="2"/>
              <a:buChar char="ü"/>
            </a:pPr>
            <a:r>
              <a:rPr lang="en-US" sz="2400" b="1" dirty="0">
                <a:solidFill>
                  <a:schemeClr val="tx1"/>
                </a:solidFill>
                <a:latin typeface="Times New Roman" pitchFamily="18" charset="0"/>
                <a:cs typeface="Times New Roman" pitchFamily="18" charset="0"/>
              </a:rPr>
              <a:t>Pesticide/Herbicide Regulations: </a:t>
            </a:r>
            <a:r>
              <a:rPr lang="en-US" sz="2400" dirty="0">
                <a:solidFill>
                  <a:schemeClr val="tx1"/>
                </a:solidFill>
                <a:latin typeface="Times New Roman" pitchFamily="18" charset="0"/>
                <a:cs typeface="Times New Roman" pitchFamily="18" charset="0"/>
              </a:rPr>
              <a:t>Limits on chemical use to protect public health and ecosystems.</a:t>
            </a:r>
          </a:p>
        </p:txBody>
      </p:sp>
    </p:spTree>
    <p:extLst>
      <p:ext uri="{BB962C8B-B14F-4D97-AF65-F5344CB8AC3E}">
        <p14:creationId xmlns:p14="http://schemas.microsoft.com/office/powerpoint/2010/main" val="401040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80F61-6F9C-EFB1-A09F-50A1C665A96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89FDB33-B73B-B9F0-F1BD-A0749DD9D70C}"/>
              </a:ext>
            </a:extLst>
          </p:cNvPr>
          <p:cNvSpPr/>
          <p:nvPr/>
        </p:nvSpPr>
        <p:spPr>
          <a:xfrm>
            <a:off x="306387" y="389412"/>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2">
                  <a:lumMod val="60000"/>
                  <a:lumOff val="40000"/>
                </a:schemeClr>
              </a:solidFill>
            </a:endParaRPr>
          </a:p>
        </p:txBody>
      </p:sp>
      <p:sp>
        <p:nvSpPr>
          <p:cNvPr id="8" name="Rectangle 7">
            <a:extLst>
              <a:ext uri="{FF2B5EF4-FFF2-40B4-BE49-F238E27FC236}">
                <a16:creationId xmlns:a16="http://schemas.microsoft.com/office/drawing/2014/main" id="{DC315DF4-8EA7-5DD4-5B54-B9EED798D38F}"/>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49BA1FA4-2D65-2964-836C-637BBAF62CA5}"/>
              </a:ext>
            </a:extLst>
          </p:cNvPr>
          <p:cNvSpPr>
            <a:spLocks noGrp="1"/>
          </p:cNvSpPr>
          <p:nvPr>
            <p:ph idx="1"/>
          </p:nvPr>
        </p:nvSpPr>
        <p:spPr>
          <a:xfrm>
            <a:off x="588729" y="327546"/>
            <a:ext cx="8250472" cy="581173"/>
          </a:xfrm>
        </p:spPr>
        <p:txBody>
          <a:bodyPr>
            <a:noAutofit/>
          </a:bodyPr>
          <a:lstStyle/>
          <a:p>
            <a:pPr marL="0" indent="0" algn="just">
              <a:buNone/>
            </a:pPr>
            <a:r>
              <a:rPr lang="en-US" sz="2000" b="1" cap="all" dirty="0">
                <a:solidFill>
                  <a:schemeClr val="bg1"/>
                </a:solidFill>
                <a:latin typeface="Gisha" pitchFamily="34" charset="-79"/>
                <a:cs typeface="Gisha" pitchFamily="34" charset="-79"/>
              </a:rPr>
              <a:t>foundations of strategic management and its significance.</a:t>
            </a:r>
          </a:p>
        </p:txBody>
      </p:sp>
      <p:sp>
        <p:nvSpPr>
          <p:cNvPr id="6" name="Slide Number Placeholder 5">
            <a:extLst>
              <a:ext uri="{FF2B5EF4-FFF2-40B4-BE49-F238E27FC236}">
                <a16:creationId xmlns:a16="http://schemas.microsoft.com/office/drawing/2014/main" id="{F9BA6986-581D-5E3B-6D51-3EAC8D4F0829}"/>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16</a:t>
            </a:r>
          </a:p>
        </p:txBody>
      </p:sp>
      <p:sp>
        <p:nvSpPr>
          <p:cNvPr id="7" name="Content Placeholder 2">
            <a:extLst>
              <a:ext uri="{FF2B5EF4-FFF2-40B4-BE49-F238E27FC236}">
                <a16:creationId xmlns:a16="http://schemas.microsoft.com/office/drawing/2014/main" id="{52AC9FF0-ACA7-3CBE-ECAB-D53A3C28CEF1}"/>
              </a:ext>
            </a:extLst>
          </p:cNvPr>
          <p:cNvSpPr txBox="1">
            <a:spLocks/>
          </p:cNvSpPr>
          <p:nvPr/>
        </p:nvSpPr>
        <p:spPr>
          <a:xfrm>
            <a:off x="529389" y="1299410"/>
            <a:ext cx="8027470" cy="403298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r>
              <a:rPr lang="en-US" sz="2400" b="1" dirty="0">
                <a:solidFill>
                  <a:schemeClr val="tx1"/>
                </a:solidFill>
                <a:latin typeface="Times New Roman" pitchFamily="18" charset="0"/>
                <a:cs typeface="Times New Roman" pitchFamily="18" charset="0"/>
              </a:rPr>
              <a:t>Challenges in Strategic Management</a:t>
            </a:r>
          </a:p>
          <a:p>
            <a:pPr marL="234950" indent="-234950" algn="just">
              <a:lnSpc>
                <a:spcPct val="200000"/>
              </a:lnSpc>
              <a:spcBef>
                <a:spcPts val="0"/>
              </a:spcBef>
              <a:spcAft>
                <a:spcPts val="1200"/>
              </a:spcAft>
              <a:buClr>
                <a:schemeClr val="accent6"/>
              </a:buClr>
              <a:buFont typeface="Wingdings" pitchFamily="2" charset="2"/>
              <a:buChar char="v"/>
            </a:pPr>
            <a:r>
              <a:rPr lang="en-US" sz="2400" dirty="0">
                <a:solidFill>
                  <a:schemeClr val="tx1"/>
                </a:solidFill>
                <a:latin typeface="Times New Roman" pitchFamily="18" charset="0"/>
                <a:cs typeface="Times New Roman" pitchFamily="18" charset="0"/>
              </a:rPr>
              <a:t>Uncertainty and change</a:t>
            </a:r>
          </a:p>
          <a:p>
            <a:pPr marL="234950" indent="-234950" algn="just">
              <a:lnSpc>
                <a:spcPct val="200000"/>
              </a:lnSpc>
              <a:spcBef>
                <a:spcPts val="0"/>
              </a:spcBef>
              <a:spcAft>
                <a:spcPts val="1200"/>
              </a:spcAft>
              <a:buClr>
                <a:schemeClr val="accent6"/>
              </a:buClr>
              <a:buFont typeface="Wingdings" pitchFamily="2" charset="2"/>
              <a:buChar char="v"/>
            </a:pPr>
            <a:r>
              <a:rPr lang="en-US" sz="2400" dirty="0">
                <a:solidFill>
                  <a:schemeClr val="tx1"/>
                </a:solidFill>
                <a:latin typeface="Times New Roman" pitchFamily="18" charset="0"/>
                <a:cs typeface="Times New Roman" pitchFamily="18" charset="0"/>
              </a:rPr>
              <a:t>Global competition</a:t>
            </a:r>
          </a:p>
          <a:p>
            <a:pPr marL="234950" indent="-234950" algn="just">
              <a:lnSpc>
                <a:spcPct val="200000"/>
              </a:lnSpc>
              <a:spcBef>
                <a:spcPts val="0"/>
              </a:spcBef>
              <a:spcAft>
                <a:spcPts val="1200"/>
              </a:spcAft>
              <a:buClr>
                <a:schemeClr val="accent6"/>
              </a:buClr>
              <a:buFont typeface="Wingdings" pitchFamily="2" charset="2"/>
              <a:buChar char="v"/>
            </a:pPr>
            <a:r>
              <a:rPr lang="en-US" sz="2400" dirty="0">
                <a:solidFill>
                  <a:schemeClr val="tx1"/>
                </a:solidFill>
                <a:latin typeface="Times New Roman" pitchFamily="18" charset="0"/>
                <a:cs typeface="Times New Roman" pitchFamily="18" charset="0"/>
              </a:rPr>
              <a:t>Technological disruptions</a:t>
            </a:r>
          </a:p>
          <a:p>
            <a:pPr marL="234950" indent="-234950" algn="just">
              <a:lnSpc>
                <a:spcPct val="200000"/>
              </a:lnSpc>
              <a:spcBef>
                <a:spcPts val="0"/>
              </a:spcBef>
              <a:spcAft>
                <a:spcPts val="1200"/>
              </a:spcAft>
              <a:buClr>
                <a:schemeClr val="accent6"/>
              </a:buClr>
              <a:buFont typeface="Wingdings" pitchFamily="2" charset="2"/>
              <a:buChar char="v"/>
            </a:pPr>
            <a:r>
              <a:rPr lang="en-US" sz="2400" dirty="0">
                <a:solidFill>
                  <a:schemeClr val="tx1"/>
                </a:solidFill>
                <a:latin typeface="Times New Roman" pitchFamily="18" charset="0"/>
                <a:cs typeface="Times New Roman" pitchFamily="18" charset="0"/>
              </a:rPr>
              <a:t>Resistance to change</a:t>
            </a:r>
          </a:p>
        </p:txBody>
      </p:sp>
    </p:spTree>
    <p:extLst>
      <p:ext uri="{BB962C8B-B14F-4D97-AF65-F5344CB8AC3E}">
        <p14:creationId xmlns:p14="http://schemas.microsoft.com/office/powerpoint/2010/main" val="868662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230BE-C5BF-C4D9-D4C5-F2CAA23E8BC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53F751D-FB82-9406-2C10-FE878C33A4BE}"/>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396BF3B6-B360-3721-3D5D-F55E42FFB9A2}"/>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19D7236C-79FB-B6AA-C329-6809A79AE7B4}"/>
              </a:ext>
            </a:extLst>
          </p:cNvPr>
          <p:cNvSpPr>
            <a:spLocks noGrp="1"/>
          </p:cNvSpPr>
          <p:nvPr>
            <p:ph idx="1"/>
          </p:nvPr>
        </p:nvSpPr>
        <p:spPr>
          <a:xfrm>
            <a:off x="588729" y="327546"/>
            <a:ext cx="8250472" cy="581173"/>
          </a:xfrm>
        </p:spPr>
        <p:txBody>
          <a:bodyPr>
            <a:noAutofit/>
          </a:bodyPr>
          <a:lstStyle/>
          <a:p>
            <a:pPr marL="0" indent="0" algn="just">
              <a:buNone/>
            </a:pPr>
            <a:r>
              <a:rPr lang="en-US" sz="2000" b="1" cap="all" dirty="0">
                <a:solidFill>
                  <a:schemeClr val="bg1"/>
                </a:solidFill>
                <a:latin typeface="Gisha" pitchFamily="34" charset="-79"/>
                <a:cs typeface="Gisha" pitchFamily="34" charset="-79"/>
              </a:rPr>
              <a:t>foundations of strategic management and its significance.</a:t>
            </a:r>
          </a:p>
        </p:txBody>
      </p:sp>
      <p:sp>
        <p:nvSpPr>
          <p:cNvPr id="6" name="Slide Number Placeholder 5">
            <a:extLst>
              <a:ext uri="{FF2B5EF4-FFF2-40B4-BE49-F238E27FC236}">
                <a16:creationId xmlns:a16="http://schemas.microsoft.com/office/drawing/2014/main" id="{249E18E6-A2A3-5EA5-1F24-EA97446B923B}"/>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11</a:t>
            </a:r>
          </a:p>
        </p:txBody>
      </p:sp>
      <p:sp>
        <p:nvSpPr>
          <p:cNvPr id="7" name="Content Placeholder 2">
            <a:extLst>
              <a:ext uri="{FF2B5EF4-FFF2-40B4-BE49-F238E27FC236}">
                <a16:creationId xmlns:a16="http://schemas.microsoft.com/office/drawing/2014/main" id="{7C30B6B7-8AE5-AAFE-3DE2-0457DD04A698}"/>
              </a:ext>
            </a:extLst>
          </p:cNvPr>
          <p:cNvSpPr txBox="1">
            <a:spLocks/>
          </p:cNvSpPr>
          <p:nvPr/>
        </p:nvSpPr>
        <p:spPr>
          <a:xfrm>
            <a:off x="529389" y="1299410"/>
            <a:ext cx="8027470" cy="3696101"/>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r>
              <a:rPr lang="en-US" sz="2400" b="1" dirty="0">
                <a:solidFill>
                  <a:schemeClr val="tx1"/>
                </a:solidFill>
                <a:latin typeface="Times New Roman" pitchFamily="18" charset="0"/>
                <a:cs typeface="Times New Roman" pitchFamily="18" charset="0"/>
              </a:rPr>
              <a:t>Significance of Strategic Management</a:t>
            </a:r>
          </a:p>
          <a:p>
            <a:pPr marL="234950" indent="-234950" algn="just">
              <a:lnSpc>
                <a:spcPct val="120000"/>
              </a:lnSpc>
              <a:spcBef>
                <a:spcPts val="0"/>
              </a:spcBef>
              <a:spcAft>
                <a:spcPts val="1200"/>
              </a:spcAft>
              <a:buClr>
                <a:schemeClr val="accent6"/>
              </a:buClr>
              <a:buFont typeface="Wingdings" pitchFamily="2" charset="2"/>
              <a:buChar char="v"/>
            </a:pPr>
            <a:r>
              <a:rPr lang="en-US" sz="2400" dirty="0">
                <a:solidFill>
                  <a:schemeClr val="tx1"/>
                </a:solidFill>
                <a:latin typeface="Times New Roman" pitchFamily="18" charset="0"/>
                <a:cs typeface="Times New Roman" pitchFamily="18" charset="0"/>
              </a:rPr>
              <a:t>Provides direction and purpose</a:t>
            </a:r>
          </a:p>
          <a:p>
            <a:pPr marL="234950" indent="-234950" algn="just">
              <a:lnSpc>
                <a:spcPct val="120000"/>
              </a:lnSpc>
              <a:spcBef>
                <a:spcPts val="0"/>
              </a:spcBef>
              <a:spcAft>
                <a:spcPts val="1200"/>
              </a:spcAft>
              <a:buClr>
                <a:schemeClr val="accent6"/>
              </a:buClr>
              <a:buFont typeface="Wingdings" pitchFamily="2" charset="2"/>
              <a:buChar char="v"/>
            </a:pPr>
            <a:r>
              <a:rPr lang="en-US" sz="2400" dirty="0">
                <a:solidFill>
                  <a:schemeClr val="tx1"/>
                </a:solidFill>
                <a:latin typeface="Times New Roman" pitchFamily="18" charset="0"/>
                <a:cs typeface="Times New Roman" pitchFamily="18" charset="0"/>
              </a:rPr>
              <a:t>Enhances organizational performance</a:t>
            </a:r>
          </a:p>
          <a:p>
            <a:pPr marL="234950" indent="-234950" algn="just">
              <a:lnSpc>
                <a:spcPct val="120000"/>
              </a:lnSpc>
              <a:spcBef>
                <a:spcPts val="0"/>
              </a:spcBef>
              <a:spcAft>
                <a:spcPts val="1200"/>
              </a:spcAft>
              <a:buClr>
                <a:schemeClr val="accent6"/>
              </a:buClr>
              <a:buFont typeface="Wingdings" pitchFamily="2" charset="2"/>
              <a:buChar char="v"/>
            </a:pPr>
            <a:r>
              <a:rPr lang="en-US" sz="2400" dirty="0">
                <a:solidFill>
                  <a:schemeClr val="tx1"/>
                </a:solidFill>
                <a:latin typeface="Times New Roman" pitchFamily="18" charset="0"/>
                <a:cs typeface="Times New Roman" pitchFamily="18" charset="0"/>
              </a:rPr>
              <a:t>Promotes proactive management</a:t>
            </a:r>
          </a:p>
          <a:p>
            <a:pPr marL="234950" indent="-234950" algn="just">
              <a:lnSpc>
                <a:spcPct val="120000"/>
              </a:lnSpc>
              <a:spcBef>
                <a:spcPts val="0"/>
              </a:spcBef>
              <a:spcAft>
                <a:spcPts val="1200"/>
              </a:spcAft>
              <a:buClr>
                <a:schemeClr val="accent6"/>
              </a:buClr>
              <a:buFont typeface="Wingdings" pitchFamily="2" charset="2"/>
              <a:buChar char="v"/>
            </a:pPr>
            <a:r>
              <a:rPr lang="en-US" sz="2400" dirty="0">
                <a:solidFill>
                  <a:schemeClr val="tx1"/>
                </a:solidFill>
                <a:latin typeface="Times New Roman" pitchFamily="18" charset="0"/>
                <a:cs typeface="Times New Roman" pitchFamily="18" charset="0"/>
              </a:rPr>
              <a:t>Encourages long-term planning</a:t>
            </a:r>
          </a:p>
        </p:txBody>
      </p:sp>
    </p:spTree>
    <p:extLst>
      <p:ext uri="{BB962C8B-B14F-4D97-AF65-F5344CB8AC3E}">
        <p14:creationId xmlns:p14="http://schemas.microsoft.com/office/powerpoint/2010/main" val="1767840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71E1B-58D8-B304-E7BB-6D1472C0101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7D8A685-681F-B789-044B-0CC6F8DB1903}"/>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F3693AC4-22D8-403B-8352-A4280CCC7920}"/>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715AA398-6810-B8DF-8FF7-313C416EE188}"/>
              </a:ext>
            </a:extLst>
          </p:cNvPr>
          <p:cNvSpPr>
            <a:spLocks noGrp="1"/>
          </p:cNvSpPr>
          <p:nvPr>
            <p:ph idx="1"/>
          </p:nvPr>
        </p:nvSpPr>
        <p:spPr>
          <a:xfrm>
            <a:off x="588729" y="327546"/>
            <a:ext cx="8250472" cy="581173"/>
          </a:xfrm>
        </p:spPr>
        <p:txBody>
          <a:bodyPr>
            <a:noAutofit/>
          </a:bodyPr>
          <a:lstStyle/>
          <a:p>
            <a:pPr marL="0" indent="0" algn="just">
              <a:buNone/>
            </a:pPr>
            <a:r>
              <a:rPr lang="en-US" sz="2000" b="1" cap="all" dirty="0">
                <a:solidFill>
                  <a:schemeClr val="bg1"/>
                </a:solidFill>
                <a:latin typeface="Gisha" pitchFamily="34" charset="-79"/>
                <a:cs typeface="Gisha" pitchFamily="34" charset="-79"/>
              </a:rPr>
              <a:t>foundations of strategic management and its significance.</a:t>
            </a:r>
          </a:p>
        </p:txBody>
      </p:sp>
      <p:sp>
        <p:nvSpPr>
          <p:cNvPr id="6" name="Slide Number Placeholder 5">
            <a:extLst>
              <a:ext uri="{FF2B5EF4-FFF2-40B4-BE49-F238E27FC236}">
                <a16:creationId xmlns:a16="http://schemas.microsoft.com/office/drawing/2014/main" id="{0936C0B5-7486-985A-8C2B-548A65937125}"/>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12</a:t>
            </a:r>
          </a:p>
        </p:txBody>
      </p:sp>
      <p:sp>
        <p:nvSpPr>
          <p:cNvPr id="7" name="Content Placeholder 2">
            <a:extLst>
              <a:ext uri="{FF2B5EF4-FFF2-40B4-BE49-F238E27FC236}">
                <a16:creationId xmlns:a16="http://schemas.microsoft.com/office/drawing/2014/main" id="{49C4E3E0-1711-1C43-B64E-501D415549F9}"/>
              </a:ext>
            </a:extLst>
          </p:cNvPr>
          <p:cNvSpPr txBox="1">
            <a:spLocks/>
          </p:cNvSpPr>
          <p:nvPr/>
        </p:nvSpPr>
        <p:spPr>
          <a:xfrm>
            <a:off x="529389" y="1299411"/>
            <a:ext cx="8027470" cy="3070458"/>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r>
              <a:rPr lang="en-US" sz="2400" b="1" dirty="0">
                <a:solidFill>
                  <a:schemeClr val="tx1"/>
                </a:solidFill>
                <a:latin typeface="Times New Roman" pitchFamily="18" charset="0"/>
                <a:cs typeface="Times New Roman" pitchFamily="18" charset="0"/>
              </a:rPr>
              <a:t> Conclusion</a:t>
            </a:r>
          </a:p>
          <a:p>
            <a:pPr marL="234950" indent="-234950" algn="just">
              <a:lnSpc>
                <a:spcPct val="120000"/>
              </a:lnSpc>
              <a:spcBef>
                <a:spcPts val="0"/>
              </a:spcBef>
              <a:spcAft>
                <a:spcPts val="1200"/>
              </a:spcAft>
              <a:buClr>
                <a:schemeClr val="accent6"/>
              </a:buClr>
              <a:buFont typeface="Wingdings" pitchFamily="2" charset="2"/>
              <a:buChar char="v"/>
            </a:pPr>
            <a:r>
              <a:rPr lang="en-US" sz="2400" dirty="0">
                <a:solidFill>
                  <a:schemeClr val="tx1"/>
                </a:solidFill>
                <a:latin typeface="Times New Roman" pitchFamily="18" charset="0"/>
                <a:cs typeface="Times New Roman" pitchFamily="18" charset="0"/>
              </a:rPr>
              <a:t>Strategic management is vital for navigating complex environments.</a:t>
            </a:r>
          </a:p>
          <a:p>
            <a:pPr marL="234950" indent="-234950" algn="just">
              <a:lnSpc>
                <a:spcPct val="120000"/>
              </a:lnSpc>
              <a:spcBef>
                <a:spcPts val="0"/>
              </a:spcBef>
              <a:spcAft>
                <a:spcPts val="1200"/>
              </a:spcAft>
              <a:buClr>
                <a:schemeClr val="accent6"/>
              </a:buClr>
              <a:buFont typeface="Wingdings" pitchFamily="2" charset="2"/>
              <a:buChar char="v"/>
            </a:pPr>
            <a:r>
              <a:rPr lang="en-US" sz="2400" dirty="0">
                <a:solidFill>
                  <a:schemeClr val="tx1"/>
                </a:solidFill>
                <a:latin typeface="Times New Roman" pitchFamily="18" charset="0"/>
                <a:cs typeface="Times New Roman" pitchFamily="18" charset="0"/>
              </a:rPr>
              <a:t>It requires continuous learning and adaptation.</a:t>
            </a:r>
          </a:p>
          <a:p>
            <a:pPr marL="234950" indent="-234950" algn="just">
              <a:lnSpc>
                <a:spcPct val="120000"/>
              </a:lnSpc>
              <a:spcBef>
                <a:spcPts val="0"/>
              </a:spcBef>
              <a:spcAft>
                <a:spcPts val="1200"/>
              </a:spcAft>
              <a:buClr>
                <a:schemeClr val="accent6"/>
              </a:buClr>
              <a:buFont typeface="Wingdings" pitchFamily="2" charset="2"/>
              <a:buChar char="v"/>
            </a:pPr>
            <a:r>
              <a:rPr lang="en-US" sz="2400" dirty="0">
                <a:solidFill>
                  <a:schemeClr val="tx1"/>
                </a:solidFill>
                <a:latin typeface="Times New Roman" pitchFamily="18" charset="0"/>
                <a:cs typeface="Times New Roman" pitchFamily="18" charset="0"/>
              </a:rPr>
              <a:t>Effective strategy bridges the gap between vision and reality.</a:t>
            </a:r>
          </a:p>
        </p:txBody>
      </p:sp>
    </p:spTree>
    <p:extLst>
      <p:ext uri="{BB962C8B-B14F-4D97-AF65-F5344CB8AC3E}">
        <p14:creationId xmlns:p14="http://schemas.microsoft.com/office/powerpoint/2010/main" val="3661779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CABC7-C82A-7147-0262-2AD5F0A15C5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FBF53FB-229B-C90A-32B3-C6D31ACCFC99}"/>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8879E6AB-7683-916D-7DE4-1A8074E777A9}"/>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EB23C3DB-A56C-2D9B-5984-774700C889A0}"/>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How to craft and implement effective strategies at business and corporate levels.</a:t>
            </a:r>
          </a:p>
        </p:txBody>
      </p:sp>
      <p:sp>
        <p:nvSpPr>
          <p:cNvPr id="6" name="Slide Number Placeholder 5">
            <a:extLst>
              <a:ext uri="{FF2B5EF4-FFF2-40B4-BE49-F238E27FC236}">
                <a16:creationId xmlns:a16="http://schemas.microsoft.com/office/drawing/2014/main" id="{87B36672-6EB7-A397-2F2F-4A4B0AEDC82B}"/>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13</a:t>
            </a:r>
          </a:p>
        </p:txBody>
      </p:sp>
      <p:sp>
        <p:nvSpPr>
          <p:cNvPr id="7" name="Content Placeholder 2">
            <a:extLst>
              <a:ext uri="{FF2B5EF4-FFF2-40B4-BE49-F238E27FC236}">
                <a16:creationId xmlns:a16="http://schemas.microsoft.com/office/drawing/2014/main" id="{2ECA3BD5-6D20-0F99-3CD8-1C1F69EE0A0B}"/>
              </a:ext>
            </a:extLst>
          </p:cNvPr>
          <p:cNvSpPr txBox="1">
            <a:spLocks/>
          </p:cNvSpPr>
          <p:nvPr/>
        </p:nvSpPr>
        <p:spPr>
          <a:xfrm>
            <a:off x="529389" y="1299410"/>
            <a:ext cx="8027470" cy="487629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r>
              <a:rPr lang="en-US" sz="2400" b="1" dirty="0">
                <a:solidFill>
                  <a:srgbClr val="FF0000"/>
                </a:solidFill>
                <a:latin typeface="Times New Roman" pitchFamily="18" charset="0"/>
                <a:cs typeface="Times New Roman" pitchFamily="18" charset="0"/>
              </a:rPr>
              <a:t>What is Strategy? </a:t>
            </a:r>
          </a:p>
          <a:p>
            <a:pPr marL="234950" indent="-234950" algn="just">
              <a:lnSpc>
                <a:spcPct val="120000"/>
              </a:lnSpc>
              <a:spcBef>
                <a:spcPts val="0"/>
              </a:spcBef>
              <a:spcAft>
                <a:spcPts val="1200"/>
              </a:spcAft>
              <a:buClr>
                <a:schemeClr val="accent6"/>
              </a:buClr>
              <a:buFont typeface="Wingdings" pitchFamily="2" charset="2"/>
              <a:buChar char="v"/>
            </a:pPr>
            <a:r>
              <a:rPr lang="en-US" sz="2400" dirty="0">
                <a:solidFill>
                  <a:schemeClr val="tx1"/>
                </a:solidFill>
                <a:latin typeface="Times New Roman" pitchFamily="18" charset="0"/>
                <a:cs typeface="Times New Roman" pitchFamily="18" charset="0"/>
              </a:rPr>
              <a:t>The determination of the basic long-term goals and objectives of an enterprise, and the adoption of courses of action and the allocation of resources necessary for carrying out these goals. -  Alfred D. Chandler </a:t>
            </a:r>
          </a:p>
          <a:p>
            <a:pPr marL="234950" indent="-234950" algn="just">
              <a:lnSpc>
                <a:spcPct val="120000"/>
              </a:lnSpc>
              <a:spcBef>
                <a:spcPts val="0"/>
              </a:spcBef>
              <a:spcAft>
                <a:spcPts val="1200"/>
              </a:spcAft>
              <a:buClr>
                <a:schemeClr val="accent6"/>
              </a:buClr>
              <a:buFont typeface="Wingdings" pitchFamily="2" charset="2"/>
              <a:buChar char="v"/>
            </a:pPr>
            <a:r>
              <a:rPr lang="en-US" sz="2400" dirty="0">
                <a:solidFill>
                  <a:schemeClr val="tx1"/>
                </a:solidFill>
                <a:latin typeface="Times New Roman" pitchFamily="18" charset="0"/>
                <a:cs typeface="Times New Roman" pitchFamily="18" charset="0"/>
              </a:rPr>
              <a:t>The direction and scope of an organization over the long term, which achieves advantage in a changing environment through its configuration of resources and competences. -  Johnson, Scholes &amp; Whittington (2008).</a:t>
            </a:r>
          </a:p>
          <a:p>
            <a:pPr marL="234950" indent="-234950" algn="just">
              <a:lnSpc>
                <a:spcPct val="120000"/>
              </a:lnSpc>
              <a:spcBef>
                <a:spcPts val="0"/>
              </a:spcBef>
              <a:spcAft>
                <a:spcPts val="1200"/>
              </a:spcAft>
              <a:buClr>
                <a:schemeClr val="accent6"/>
              </a:buClr>
              <a:buFont typeface="Wingdings" pitchFamily="2" charset="2"/>
              <a:buChar char="v"/>
            </a:pP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448442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3CC3A-46D1-E660-498D-9C915ACCCF8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F4E9036-27D6-7EF2-5DB7-8C6980882353}"/>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68B3B16F-E29C-9A7D-F625-9D1E213CF679}"/>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F3281FBB-F65B-93B8-9437-44AD3B2AEBF0}"/>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How to craft and implement effective strategies at business and corporate levels.</a:t>
            </a:r>
          </a:p>
        </p:txBody>
      </p:sp>
      <p:sp>
        <p:nvSpPr>
          <p:cNvPr id="6" name="Slide Number Placeholder 5">
            <a:extLst>
              <a:ext uri="{FF2B5EF4-FFF2-40B4-BE49-F238E27FC236}">
                <a16:creationId xmlns:a16="http://schemas.microsoft.com/office/drawing/2014/main" id="{3250C681-55EA-0847-62EA-2DA6B99BCF32}"/>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14</a:t>
            </a:r>
          </a:p>
        </p:txBody>
      </p:sp>
      <p:sp>
        <p:nvSpPr>
          <p:cNvPr id="7" name="Content Placeholder 2">
            <a:extLst>
              <a:ext uri="{FF2B5EF4-FFF2-40B4-BE49-F238E27FC236}">
                <a16:creationId xmlns:a16="http://schemas.microsoft.com/office/drawing/2014/main" id="{6CFE42DF-8853-54D1-DCF6-698F781F4E05}"/>
              </a:ext>
            </a:extLst>
          </p:cNvPr>
          <p:cNvSpPr txBox="1">
            <a:spLocks/>
          </p:cNvSpPr>
          <p:nvPr/>
        </p:nvSpPr>
        <p:spPr>
          <a:xfrm>
            <a:off x="529389" y="1299411"/>
            <a:ext cx="8027470" cy="439874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r>
              <a:rPr lang="en-US" sz="2400" b="1" dirty="0">
                <a:solidFill>
                  <a:srgbClr val="FF0000"/>
                </a:solidFill>
                <a:latin typeface="Times New Roman" pitchFamily="18" charset="0"/>
                <a:cs typeface="Times New Roman" pitchFamily="18" charset="0"/>
              </a:rPr>
              <a:t>Importance of Strategy in Achieving Organizational Goals</a:t>
            </a:r>
          </a:p>
          <a:p>
            <a:pPr marL="234950" indent="-234950" algn="just">
              <a:lnSpc>
                <a:spcPct val="120000"/>
              </a:lnSpc>
              <a:spcBef>
                <a:spcPts val="0"/>
              </a:spcBef>
              <a:spcAft>
                <a:spcPts val="1200"/>
              </a:spcAft>
              <a:buClr>
                <a:schemeClr val="accent6"/>
              </a:buClr>
              <a:buFont typeface="Wingdings" pitchFamily="2" charset="2"/>
              <a:buChar char="v"/>
            </a:pPr>
            <a:r>
              <a:rPr lang="en-US" sz="2400" b="1" dirty="0">
                <a:solidFill>
                  <a:schemeClr val="tx1"/>
                </a:solidFill>
                <a:latin typeface="Times New Roman" pitchFamily="18" charset="0"/>
                <a:cs typeface="Times New Roman" pitchFamily="18" charset="0"/>
              </a:rPr>
              <a:t>Provides Direction and Focus: </a:t>
            </a:r>
            <a:r>
              <a:rPr lang="en-US" sz="2400" i="1" dirty="0">
                <a:solidFill>
                  <a:schemeClr val="tx1"/>
                </a:solidFill>
                <a:latin typeface="Times New Roman" pitchFamily="18" charset="0"/>
                <a:cs typeface="Times New Roman" pitchFamily="18" charset="0"/>
              </a:rPr>
              <a:t>Offers a clear roadmap for where the organization is heading; Aligns day-to-day decisions with long-term objectives.</a:t>
            </a:r>
          </a:p>
          <a:p>
            <a:pPr marL="234950" indent="-234950" algn="just">
              <a:lnSpc>
                <a:spcPct val="120000"/>
              </a:lnSpc>
              <a:spcBef>
                <a:spcPts val="0"/>
              </a:spcBef>
              <a:spcAft>
                <a:spcPts val="1200"/>
              </a:spcAft>
              <a:buClr>
                <a:schemeClr val="accent6"/>
              </a:buClr>
              <a:buFont typeface="Wingdings" pitchFamily="2" charset="2"/>
              <a:buChar char="v"/>
            </a:pPr>
            <a:r>
              <a:rPr lang="en-US" sz="2400" b="1" dirty="0">
                <a:solidFill>
                  <a:schemeClr val="tx1"/>
                </a:solidFill>
                <a:latin typeface="Times New Roman" pitchFamily="18" charset="0"/>
                <a:cs typeface="Times New Roman" pitchFamily="18" charset="0"/>
              </a:rPr>
              <a:t>Facilitates Resource Allocation: </a:t>
            </a:r>
            <a:r>
              <a:rPr lang="en-US" sz="2400" i="1" dirty="0">
                <a:solidFill>
                  <a:schemeClr val="tx1"/>
                </a:solidFill>
                <a:latin typeface="Times New Roman" pitchFamily="18" charset="0"/>
                <a:cs typeface="Times New Roman" pitchFamily="18" charset="0"/>
              </a:rPr>
              <a:t>Ensures optimal use of limited resources (financial, human, technological). Avoids waste and duplication by focusing efforts on strategic priorities.</a:t>
            </a:r>
          </a:p>
        </p:txBody>
      </p:sp>
    </p:spTree>
    <p:extLst>
      <p:ext uri="{BB962C8B-B14F-4D97-AF65-F5344CB8AC3E}">
        <p14:creationId xmlns:p14="http://schemas.microsoft.com/office/powerpoint/2010/main" val="1308679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41FB5-9125-76C0-20CA-A7013165363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EC75ECB-8727-2FE3-F32D-E3E2F20FAD1C}"/>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60F4E77C-F578-A5DA-63C9-3BD1912F4367}"/>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9320A2DD-1648-480F-9413-9D1B8800D930}"/>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How to craft and implement effective strategies at business and corporate levels.</a:t>
            </a:r>
          </a:p>
        </p:txBody>
      </p:sp>
      <p:sp>
        <p:nvSpPr>
          <p:cNvPr id="6" name="Slide Number Placeholder 5">
            <a:extLst>
              <a:ext uri="{FF2B5EF4-FFF2-40B4-BE49-F238E27FC236}">
                <a16:creationId xmlns:a16="http://schemas.microsoft.com/office/drawing/2014/main" id="{15AA95A1-C5DF-39F3-6139-B400B91BD27B}"/>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15</a:t>
            </a:r>
          </a:p>
        </p:txBody>
      </p:sp>
      <p:sp>
        <p:nvSpPr>
          <p:cNvPr id="7" name="Content Placeholder 2">
            <a:extLst>
              <a:ext uri="{FF2B5EF4-FFF2-40B4-BE49-F238E27FC236}">
                <a16:creationId xmlns:a16="http://schemas.microsoft.com/office/drawing/2014/main" id="{AFCA2716-B976-3AE4-33DC-77F836609803}"/>
              </a:ext>
            </a:extLst>
          </p:cNvPr>
          <p:cNvSpPr txBox="1">
            <a:spLocks/>
          </p:cNvSpPr>
          <p:nvPr/>
        </p:nvSpPr>
        <p:spPr>
          <a:xfrm>
            <a:off x="529389" y="1299410"/>
            <a:ext cx="8027470" cy="487629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r>
              <a:rPr lang="en-US" sz="2400" b="1" dirty="0">
                <a:solidFill>
                  <a:srgbClr val="FF0000"/>
                </a:solidFill>
                <a:latin typeface="Times New Roman" pitchFamily="18" charset="0"/>
                <a:cs typeface="Times New Roman" pitchFamily="18" charset="0"/>
              </a:rPr>
              <a:t>Importance of Strategy in Achieving Organizational Goals</a:t>
            </a:r>
          </a:p>
          <a:p>
            <a:pPr marL="0" indent="0" algn="ctr">
              <a:spcBef>
                <a:spcPts val="0"/>
              </a:spcBef>
              <a:spcAft>
                <a:spcPts val="1200"/>
              </a:spcAft>
              <a:buNone/>
            </a:pPr>
            <a:endParaRPr lang="en-US" sz="2400" b="1" dirty="0">
              <a:solidFill>
                <a:schemeClr val="tx1"/>
              </a:solidFill>
              <a:latin typeface="Times New Roman" pitchFamily="18" charset="0"/>
              <a:cs typeface="Times New Roman" pitchFamily="18" charset="0"/>
            </a:endParaRPr>
          </a:p>
          <a:p>
            <a:pPr marL="234950" indent="-234950" algn="just">
              <a:lnSpc>
                <a:spcPct val="120000"/>
              </a:lnSpc>
              <a:spcBef>
                <a:spcPts val="0"/>
              </a:spcBef>
              <a:spcAft>
                <a:spcPts val="1200"/>
              </a:spcAft>
              <a:buClr>
                <a:schemeClr val="accent6"/>
              </a:buClr>
              <a:buFont typeface="Wingdings" pitchFamily="2" charset="2"/>
              <a:buChar char="v"/>
            </a:pPr>
            <a:r>
              <a:rPr lang="en-US" sz="2400" b="1" dirty="0">
                <a:solidFill>
                  <a:schemeClr val="tx1"/>
                </a:solidFill>
                <a:latin typeface="Times New Roman" pitchFamily="18" charset="0"/>
                <a:cs typeface="Times New Roman" pitchFamily="18" charset="0"/>
              </a:rPr>
              <a:t>Enhances Competitive Advantage: </a:t>
            </a:r>
            <a:r>
              <a:rPr lang="en-US" sz="2400" i="1" dirty="0">
                <a:solidFill>
                  <a:schemeClr val="tx1"/>
                </a:solidFill>
                <a:latin typeface="Times New Roman" pitchFamily="18" charset="0"/>
                <a:cs typeface="Times New Roman" pitchFamily="18" charset="0"/>
              </a:rPr>
              <a:t>Helps an organization understand its environment and position itself to outperform competitors. Encourages innovation and differentiation.</a:t>
            </a:r>
          </a:p>
          <a:p>
            <a:pPr marL="234950" indent="-234950" algn="just">
              <a:lnSpc>
                <a:spcPct val="120000"/>
              </a:lnSpc>
              <a:spcBef>
                <a:spcPts val="0"/>
              </a:spcBef>
              <a:spcAft>
                <a:spcPts val="1200"/>
              </a:spcAft>
              <a:buClr>
                <a:schemeClr val="accent6"/>
              </a:buClr>
              <a:buFont typeface="Wingdings" pitchFamily="2" charset="2"/>
              <a:buChar char="v"/>
            </a:pPr>
            <a:r>
              <a:rPr lang="en-US" sz="2400" b="1" dirty="0">
                <a:solidFill>
                  <a:schemeClr val="tx1"/>
                </a:solidFill>
                <a:latin typeface="Times New Roman" pitchFamily="18" charset="0"/>
                <a:cs typeface="Times New Roman" pitchFamily="18" charset="0"/>
              </a:rPr>
              <a:t>Coordinates Organizational Activities: </a:t>
            </a:r>
            <a:r>
              <a:rPr lang="en-US" sz="2400" i="1" dirty="0">
                <a:solidFill>
                  <a:schemeClr val="tx1"/>
                </a:solidFill>
                <a:latin typeface="Times New Roman" pitchFamily="18" charset="0"/>
                <a:cs typeface="Times New Roman" pitchFamily="18" charset="0"/>
              </a:rPr>
              <a:t>Unifies departments and teams toward shared objectives. Encourages cross-functional collaboration and coherence.</a:t>
            </a:r>
          </a:p>
        </p:txBody>
      </p:sp>
    </p:spTree>
    <p:extLst>
      <p:ext uri="{BB962C8B-B14F-4D97-AF65-F5344CB8AC3E}">
        <p14:creationId xmlns:p14="http://schemas.microsoft.com/office/powerpoint/2010/main" val="3075554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6AF08-87E7-21C4-B499-18474B0EB11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8338CD5-8651-BD69-76C0-21E3F0DFFC17}"/>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4A4F0AFB-68B2-CFEF-8D70-A73476B41BC0}"/>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4AF87EC6-9808-1112-D03F-9522C8DDEC91}"/>
              </a:ext>
            </a:extLst>
          </p:cNvPr>
          <p:cNvSpPr>
            <a:spLocks noGrp="1"/>
          </p:cNvSpPr>
          <p:nvPr>
            <p:ph idx="1"/>
          </p:nvPr>
        </p:nvSpPr>
        <p:spPr>
          <a:xfrm>
            <a:off x="588729" y="327546"/>
            <a:ext cx="8250472" cy="581173"/>
          </a:xfrm>
        </p:spPr>
        <p:txBody>
          <a:bodyPr>
            <a:noAutofit/>
          </a:bodyPr>
          <a:lstStyle/>
          <a:p>
            <a:pPr marL="0" indent="0" algn="ctr">
              <a:buNone/>
            </a:pPr>
            <a:r>
              <a:rPr lang="en-US" sz="2800" b="1" cap="all" dirty="0">
                <a:solidFill>
                  <a:schemeClr val="bg1"/>
                </a:solidFill>
                <a:latin typeface="Gisha" pitchFamily="34" charset="-79"/>
                <a:cs typeface="Gisha" pitchFamily="34" charset="-79"/>
              </a:rPr>
              <a:t>COURSE CONTENT</a:t>
            </a:r>
          </a:p>
        </p:txBody>
      </p:sp>
      <p:sp>
        <p:nvSpPr>
          <p:cNvPr id="6" name="Slide Number Placeholder 5">
            <a:extLst>
              <a:ext uri="{FF2B5EF4-FFF2-40B4-BE49-F238E27FC236}">
                <a16:creationId xmlns:a16="http://schemas.microsoft.com/office/drawing/2014/main" id="{9D212D9E-374F-06D9-FF73-556275270734}"/>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2</a:t>
            </a:r>
          </a:p>
        </p:txBody>
      </p:sp>
      <p:sp>
        <p:nvSpPr>
          <p:cNvPr id="7" name="Content Placeholder 2">
            <a:extLst>
              <a:ext uri="{FF2B5EF4-FFF2-40B4-BE49-F238E27FC236}">
                <a16:creationId xmlns:a16="http://schemas.microsoft.com/office/drawing/2014/main" id="{F0DC5AB9-834C-E0A2-BAB0-9C5ED6B79F55}"/>
              </a:ext>
            </a:extLst>
          </p:cNvPr>
          <p:cNvSpPr txBox="1">
            <a:spLocks/>
          </p:cNvSpPr>
          <p:nvPr/>
        </p:nvSpPr>
        <p:spPr>
          <a:xfrm>
            <a:off x="529389" y="1299410"/>
            <a:ext cx="8027470" cy="4427622"/>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34950" indent="-234950" algn="just">
              <a:lnSpc>
                <a:spcPct val="120000"/>
              </a:lnSpc>
              <a:spcBef>
                <a:spcPts val="0"/>
              </a:spcBef>
              <a:spcAft>
                <a:spcPts val="1200"/>
              </a:spcAft>
              <a:buClr>
                <a:schemeClr val="accent6"/>
              </a:buClr>
              <a:buFont typeface="Wingdings" pitchFamily="2" charset="2"/>
              <a:buChar char="v"/>
            </a:pPr>
            <a:r>
              <a:rPr lang="en-US" sz="2400" dirty="0">
                <a:solidFill>
                  <a:schemeClr val="tx1"/>
                </a:solidFill>
                <a:latin typeface="Times New Roman" pitchFamily="18" charset="0"/>
                <a:cs typeface="Times New Roman" pitchFamily="18" charset="0"/>
              </a:rPr>
              <a:t>The foundations of strategic management and its significance.</a:t>
            </a:r>
          </a:p>
          <a:p>
            <a:pPr marL="234950" indent="-234950" algn="just">
              <a:lnSpc>
                <a:spcPct val="120000"/>
              </a:lnSpc>
              <a:spcBef>
                <a:spcPts val="0"/>
              </a:spcBef>
              <a:spcAft>
                <a:spcPts val="1200"/>
              </a:spcAft>
              <a:buClr>
                <a:schemeClr val="accent6"/>
              </a:buClr>
              <a:buFont typeface="Wingdings" pitchFamily="2" charset="2"/>
              <a:buChar char="v"/>
            </a:pPr>
            <a:r>
              <a:rPr lang="en-US" sz="2400" dirty="0">
                <a:solidFill>
                  <a:schemeClr val="tx1"/>
                </a:solidFill>
                <a:latin typeface="Times New Roman" pitchFamily="18" charset="0"/>
                <a:cs typeface="Times New Roman" pitchFamily="18" charset="0"/>
              </a:rPr>
              <a:t>How to craft and implement effective strategies at business and corporate levels.</a:t>
            </a:r>
          </a:p>
          <a:p>
            <a:pPr marL="234950" indent="-234950" algn="just">
              <a:lnSpc>
                <a:spcPct val="120000"/>
              </a:lnSpc>
              <a:spcBef>
                <a:spcPts val="0"/>
              </a:spcBef>
              <a:spcAft>
                <a:spcPts val="1200"/>
              </a:spcAft>
              <a:buClr>
                <a:schemeClr val="accent6"/>
              </a:buClr>
              <a:buFont typeface="Wingdings" pitchFamily="2" charset="2"/>
              <a:buChar char="v"/>
            </a:pPr>
            <a:r>
              <a:rPr lang="en-US" sz="2400" dirty="0">
                <a:solidFill>
                  <a:schemeClr val="tx1"/>
                </a:solidFill>
                <a:latin typeface="Times New Roman" pitchFamily="18" charset="0"/>
                <a:cs typeface="Times New Roman" pitchFamily="18" charset="0"/>
              </a:rPr>
              <a:t>Tools for internal and external environmental analysis.</a:t>
            </a:r>
          </a:p>
          <a:p>
            <a:pPr marL="234950" indent="-234950" algn="just">
              <a:lnSpc>
                <a:spcPct val="120000"/>
              </a:lnSpc>
              <a:spcBef>
                <a:spcPts val="0"/>
              </a:spcBef>
              <a:spcAft>
                <a:spcPts val="1200"/>
              </a:spcAft>
              <a:buClr>
                <a:schemeClr val="accent6"/>
              </a:buClr>
              <a:buFont typeface="Wingdings" pitchFamily="2" charset="2"/>
              <a:buChar char="v"/>
            </a:pPr>
            <a:r>
              <a:rPr lang="en-US" sz="2400" dirty="0">
                <a:solidFill>
                  <a:schemeClr val="tx1"/>
                </a:solidFill>
                <a:latin typeface="Times New Roman" pitchFamily="18" charset="0"/>
                <a:cs typeface="Times New Roman" pitchFamily="18" charset="0"/>
              </a:rPr>
              <a:t>Techniques to align organizational capabilities with strategic objectives.</a:t>
            </a:r>
          </a:p>
          <a:p>
            <a:pPr marL="234950" indent="-234950" algn="just">
              <a:lnSpc>
                <a:spcPct val="120000"/>
              </a:lnSpc>
              <a:spcBef>
                <a:spcPts val="0"/>
              </a:spcBef>
              <a:spcAft>
                <a:spcPts val="1200"/>
              </a:spcAft>
              <a:buClr>
                <a:schemeClr val="accent6"/>
              </a:buClr>
              <a:buFont typeface="Wingdings" pitchFamily="2" charset="2"/>
              <a:buChar char="v"/>
            </a:pPr>
            <a:r>
              <a:rPr lang="en-US" sz="2400" dirty="0">
                <a:solidFill>
                  <a:schemeClr val="tx1"/>
                </a:solidFill>
                <a:latin typeface="Times New Roman" pitchFamily="18" charset="0"/>
                <a:cs typeface="Times New Roman" pitchFamily="18" charset="0"/>
              </a:rPr>
              <a:t>The role of leadership and culture in strategy execution.</a:t>
            </a:r>
          </a:p>
          <a:p>
            <a:pPr marL="234950" indent="-234950" algn="just">
              <a:lnSpc>
                <a:spcPct val="120000"/>
              </a:lnSpc>
              <a:spcBef>
                <a:spcPts val="0"/>
              </a:spcBef>
              <a:spcAft>
                <a:spcPts val="1200"/>
              </a:spcAft>
              <a:buClr>
                <a:schemeClr val="accent6"/>
              </a:buClr>
              <a:buFont typeface="Wingdings" pitchFamily="2" charset="2"/>
              <a:buChar char="v"/>
            </a:pPr>
            <a:r>
              <a:rPr lang="en-US" sz="2400" dirty="0">
                <a:solidFill>
                  <a:schemeClr val="tx1"/>
                </a:solidFill>
                <a:latin typeface="Times New Roman" pitchFamily="18" charset="0"/>
                <a:cs typeface="Times New Roman" pitchFamily="18" charset="0"/>
              </a:rPr>
              <a:t>Methods for monitoring and controlling strategic initiatives.</a:t>
            </a:r>
          </a:p>
        </p:txBody>
      </p:sp>
    </p:spTree>
    <p:extLst>
      <p:ext uri="{BB962C8B-B14F-4D97-AF65-F5344CB8AC3E}">
        <p14:creationId xmlns:p14="http://schemas.microsoft.com/office/powerpoint/2010/main" val="1584565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D0418-C398-24F1-741B-5E47B1EE32C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B8F1768-83F7-3C9F-4B46-6F72E42C0782}"/>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9E804B1C-0044-6A3C-EF73-2D7136E0A9FB}"/>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4F152AA6-B804-D477-632C-85375C43C728}"/>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How to craft and implement effective strategies at business and corporate levels.</a:t>
            </a:r>
          </a:p>
        </p:txBody>
      </p:sp>
      <p:sp>
        <p:nvSpPr>
          <p:cNvPr id="6" name="Slide Number Placeholder 5">
            <a:extLst>
              <a:ext uri="{FF2B5EF4-FFF2-40B4-BE49-F238E27FC236}">
                <a16:creationId xmlns:a16="http://schemas.microsoft.com/office/drawing/2014/main" id="{3CC18F1A-BA3E-9823-4E28-4DC46A147669}"/>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16</a:t>
            </a:r>
          </a:p>
        </p:txBody>
      </p:sp>
      <p:sp>
        <p:nvSpPr>
          <p:cNvPr id="7" name="Content Placeholder 2">
            <a:extLst>
              <a:ext uri="{FF2B5EF4-FFF2-40B4-BE49-F238E27FC236}">
                <a16:creationId xmlns:a16="http://schemas.microsoft.com/office/drawing/2014/main" id="{C674B4DE-12EC-9D34-83B0-ADE58BAAFF69}"/>
              </a:ext>
            </a:extLst>
          </p:cNvPr>
          <p:cNvSpPr txBox="1">
            <a:spLocks/>
          </p:cNvSpPr>
          <p:nvPr/>
        </p:nvSpPr>
        <p:spPr>
          <a:xfrm>
            <a:off x="529389" y="3003082"/>
            <a:ext cx="7813885" cy="2146434"/>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r>
              <a:rPr lang="en-US" sz="2400" b="1" dirty="0">
                <a:solidFill>
                  <a:srgbClr val="FF0000"/>
                </a:solidFill>
                <a:latin typeface="Times New Roman" pitchFamily="18" charset="0"/>
                <a:cs typeface="Times New Roman" pitchFamily="18" charset="0"/>
              </a:rPr>
              <a:t>Importance of Strategy in Achieving Organizational Goals</a:t>
            </a:r>
            <a:endParaRPr lang="en-US" sz="2400" b="1" dirty="0">
              <a:solidFill>
                <a:schemeClr val="tx1"/>
              </a:solidFill>
              <a:latin typeface="Times New Roman" pitchFamily="18" charset="0"/>
              <a:cs typeface="Times New Roman" pitchFamily="18" charset="0"/>
            </a:endParaRP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Enables Proactive Management: </a:t>
            </a:r>
            <a:r>
              <a:rPr lang="en-US" sz="2200" i="1" dirty="0">
                <a:solidFill>
                  <a:schemeClr val="tx1"/>
                </a:solidFill>
                <a:latin typeface="Times New Roman" pitchFamily="18" charset="0"/>
                <a:cs typeface="Times New Roman" pitchFamily="18" charset="0"/>
              </a:rPr>
              <a:t>Anticipates and prepares for changes in market, technology, and regulation. Encourages agility and responsiveness in a dynamic environment.</a:t>
            </a: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Drives Long-Term Sustainability: </a:t>
            </a:r>
            <a:r>
              <a:rPr lang="en-US" sz="2200" i="1" dirty="0">
                <a:solidFill>
                  <a:schemeClr val="tx1"/>
                </a:solidFill>
                <a:latin typeface="Times New Roman" pitchFamily="18" charset="0"/>
                <a:cs typeface="Times New Roman" pitchFamily="18" charset="0"/>
              </a:rPr>
              <a:t>Fosters consistent growth and adaptability. Balances short-term performance with long-term vision. </a:t>
            </a: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Improves Decision-Making: </a:t>
            </a:r>
            <a:r>
              <a:rPr lang="en-US" sz="2200" i="1" dirty="0">
                <a:solidFill>
                  <a:schemeClr val="tx1"/>
                </a:solidFill>
                <a:latin typeface="Times New Roman" pitchFamily="18" charset="0"/>
                <a:cs typeface="Times New Roman" pitchFamily="18" charset="0"/>
              </a:rPr>
              <a:t>Strategy serves as a decision-making framework under uncertainty. Prioritizes actions based on alignment with strategic goals.</a:t>
            </a:r>
          </a:p>
          <a:p>
            <a:pPr marL="234950" indent="-234950" algn="just">
              <a:lnSpc>
                <a:spcPct val="120000"/>
              </a:lnSpc>
              <a:spcBef>
                <a:spcPts val="0"/>
              </a:spcBef>
              <a:spcAft>
                <a:spcPts val="1200"/>
              </a:spcAft>
              <a:buClr>
                <a:schemeClr val="accent6"/>
              </a:buClr>
              <a:buFont typeface="Wingdings" pitchFamily="2" charset="2"/>
              <a:buChar char="v"/>
            </a:pPr>
            <a:endParaRPr lang="en-US" sz="2400" i="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90420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CF47C-51FF-B42A-FA79-4E0280291E0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FF7A65F-9990-7BD1-5E3E-9EE7E161C8CE}"/>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A5E22451-4E14-81B1-8A83-4BDDC7C38493}"/>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042D41D4-FD69-26AF-CB0B-F773843ADF61}"/>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How to craft and implement effective strategies at business and corporate levels.</a:t>
            </a:r>
          </a:p>
        </p:txBody>
      </p:sp>
      <p:sp>
        <p:nvSpPr>
          <p:cNvPr id="6" name="Slide Number Placeholder 5">
            <a:extLst>
              <a:ext uri="{FF2B5EF4-FFF2-40B4-BE49-F238E27FC236}">
                <a16:creationId xmlns:a16="http://schemas.microsoft.com/office/drawing/2014/main" id="{3CD801B5-264D-A622-7076-4A57140BBD25}"/>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17</a:t>
            </a:r>
          </a:p>
        </p:txBody>
      </p:sp>
      <p:sp>
        <p:nvSpPr>
          <p:cNvPr id="7" name="Content Placeholder 2">
            <a:extLst>
              <a:ext uri="{FF2B5EF4-FFF2-40B4-BE49-F238E27FC236}">
                <a16:creationId xmlns:a16="http://schemas.microsoft.com/office/drawing/2014/main" id="{F24B8C32-B011-C976-5460-C38B183CB750}"/>
              </a:ext>
            </a:extLst>
          </p:cNvPr>
          <p:cNvSpPr txBox="1">
            <a:spLocks/>
          </p:cNvSpPr>
          <p:nvPr/>
        </p:nvSpPr>
        <p:spPr>
          <a:xfrm>
            <a:off x="529389" y="2079057"/>
            <a:ext cx="7813885" cy="3070459"/>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r>
              <a:rPr lang="en-US" sz="2400" b="1" dirty="0">
                <a:solidFill>
                  <a:srgbClr val="FF0000"/>
                </a:solidFill>
                <a:latin typeface="Times New Roman" pitchFamily="18" charset="0"/>
                <a:cs typeface="Times New Roman" pitchFamily="18" charset="0"/>
              </a:rPr>
              <a:t>Corporate Level Strategy</a:t>
            </a:r>
            <a:endParaRPr lang="en-US" sz="2400" b="1" dirty="0">
              <a:solidFill>
                <a:schemeClr val="tx1"/>
              </a:solidFill>
              <a:latin typeface="Times New Roman" pitchFamily="18" charset="0"/>
              <a:cs typeface="Times New Roman" pitchFamily="18" charset="0"/>
            </a:endParaRPr>
          </a:p>
          <a:p>
            <a:pPr marL="234950" indent="-234950" algn="just">
              <a:lnSpc>
                <a:spcPct val="120000"/>
              </a:lnSpc>
              <a:spcBef>
                <a:spcPts val="0"/>
              </a:spcBef>
              <a:spcAft>
                <a:spcPts val="1200"/>
              </a:spcAft>
              <a:buClr>
                <a:schemeClr val="accent6"/>
              </a:buClr>
              <a:buFont typeface="Wingdings" pitchFamily="2" charset="2"/>
              <a:buChar char="v"/>
            </a:pPr>
            <a:r>
              <a:rPr lang="en-US" sz="2200" dirty="0">
                <a:solidFill>
                  <a:schemeClr val="tx1"/>
                </a:solidFill>
                <a:latin typeface="Times New Roman" pitchFamily="18" charset="0"/>
                <a:cs typeface="Times New Roman" pitchFamily="18" charset="0"/>
              </a:rPr>
              <a:t>This involves overarching strategic decisions made by the top management of an organization that determine the overall scope and direction of the company across its various businesses or divisions.</a:t>
            </a: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Purpose: </a:t>
            </a:r>
            <a:r>
              <a:rPr lang="en-US" sz="2200" dirty="0">
                <a:solidFill>
                  <a:schemeClr val="tx1"/>
                </a:solidFill>
                <a:latin typeface="Times New Roman" pitchFamily="18" charset="0"/>
                <a:cs typeface="Times New Roman" pitchFamily="18" charset="0"/>
              </a:rPr>
              <a:t>To maximize long-term profitability and sustainability by choosing the right mix of businesses and managing them in a way that adds value beyond what they could achieve individually.</a:t>
            </a:r>
          </a:p>
          <a:p>
            <a:pPr marL="234950" indent="-234950" algn="just">
              <a:lnSpc>
                <a:spcPct val="120000"/>
              </a:lnSpc>
              <a:spcBef>
                <a:spcPts val="0"/>
              </a:spcBef>
              <a:spcAft>
                <a:spcPts val="1200"/>
              </a:spcAft>
              <a:buClr>
                <a:schemeClr val="accent6"/>
              </a:buClr>
              <a:buFont typeface="Wingdings" pitchFamily="2" charset="2"/>
              <a:buChar char="v"/>
            </a:pPr>
            <a:endParaRPr lang="en-US" sz="2400" i="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568320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90392-8FAE-5615-CCD3-DFC1F776805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9142A4B-23C6-1FAD-50D2-08EED8786C03}"/>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C0E20427-D14C-FCD6-1455-0E3529363B13}"/>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C84F6ED6-E350-376B-B181-DD21FC8EE3D1}"/>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How to craft and implement effective strategies at business and corporate levels.</a:t>
            </a:r>
          </a:p>
        </p:txBody>
      </p:sp>
      <p:sp>
        <p:nvSpPr>
          <p:cNvPr id="6" name="Slide Number Placeholder 5">
            <a:extLst>
              <a:ext uri="{FF2B5EF4-FFF2-40B4-BE49-F238E27FC236}">
                <a16:creationId xmlns:a16="http://schemas.microsoft.com/office/drawing/2014/main" id="{5F9684CC-0D3C-3E08-B7A5-E258662861E6}"/>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18</a:t>
            </a:r>
          </a:p>
        </p:txBody>
      </p:sp>
      <p:sp>
        <p:nvSpPr>
          <p:cNvPr id="7" name="Content Placeholder 2">
            <a:extLst>
              <a:ext uri="{FF2B5EF4-FFF2-40B4-BE49-F238E27FC236}">
                <a16:creationId xmlns:a16="http://schemas.microsoft.com/office/drawing/2014/main" id="{6F083C83-6E7A-3E5F-8911-62F130975460}"/>
              </a:ext>
            </a:extLst>
          </p:cNvPr>
          <p:cNvSpPr txBox="1">
            <a:spLocks/>
          </p:cNvSpPr>
          <p:nvPr/>
        </p:nvSpPr>
        <p:spPr>
          <a:xfrm>
            <a:off x="385161" y="2329313"/>
            <a:ext cx="8375266" cy="2935705"/>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r>
              <a:rPr lang="en-US" sz="2400" b="1" dirty="0">
                <a:solidFill>
                  <a:srgbClr val="FF0000"/>
                </a:solidFill>
                <a:latin typeface="Times New Roman" pitchFamily="18" charset="0"/>
                <a:cs typeface="Times New Roman" pitchFamily="18" charset="0"/>
              </a:rPr>
              <a:t>Key Elements of Corporate Level Strategy</a:t>
            </a:r>
            <a:endParaRPr lang="en-US" sz="2400" b="1" dirty="0">
              <a:solidFill>
                <a:schemeClr val="tx1"/>
              </a:solidFill>
              <a:latin typeface="Times New Roman" pitchFamily="18" charset="0"/>
              <a:cs typeface="Times New Roman" pitchFamily="18" charset="0"/>
            </a:endParaRP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Business Portfolio Decisions: </a:t>
            </a:r>
            <a:r>
              <a:rPr lang="en-US" sz="2200" dirty="0">
                <a:solidFill>
                  <a:schemeClr val="tx1"/>
                </a:solidFill>
                <a:latin typeface="Times New Roman" pitchFamily="18" charset="0"/>
                <a:cs typeface="Times New Roman" pitchFamily="18" charset="0"/>
              </a:rPr>
              <a:t>Which industries or markets should the company compete in? Should the company diversify, acquire, merge, or divest?</a:t>
            </a: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Resource Allocation: </a:t>
            </a:r>
            <a:r>
              <a:rPr lang="en-US" sz="2200" dirty="0">
                <a:solidFill>
                  <a:schemeClr val="tx1"/>
                </a:solidFill>
                <a:latin typeface="Times New Roman" pitchFamily="18" charset="0"/>
                <a:cs typeface="Times New Roman" pitchFamily="18" charset="0"/>
              </a:rPr>
              <a:t>How should resources (capital, talent, etc.) be distributed among different business units?</a:t>
            </a: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Value Creation: </a:t>
            </a:r>
            <a:r>
              <a:rPr lang="en-US" sz="2200" dirty="0">
                <a:solidFill>
                  <a:schemeClr val="tx1"/>
                </a:solidFill>
                <a:latin typeface="Times New Roman" pitchFamily="18" charset="0"/>
                <a:cs typeface="Times New Roman" pitchFamily="18" charset="0"/>
              </a:rPr>
              <a:t>How can synergy be created between different businesses to enhance overall performance?</a:t>
            </a: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Growth Orientation: </a:t>
            </a:r>
            <a:r>
              <a:rPr lang="en-US" sz="2200" dirty="0">
                <a:solidFill>
                  <a:schemeClr val="tx1"/>
                </a:solidFill>
                <a:latin typeface="Times New Roman" pitchFamily="18" charset="0"/>
                <a:cs typeface="Times New Roman" pitchFamily="18" charset="0"/>
              </a:rPr>
              <a:t>Pursuing organic growth, acquisitions, or international expansion.</a:t>
            </a: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Risk Management: </a:t>
            </a:r>
            <a:r>
              <a:rPr lang="en-US" sz="2200" dirty="0">
                <a:solidFill>
                  <a:schemeClr val="tx1"/>
                </a:solidFill>
                <a:latin typeface="Times New Roman" pitchFamily="18" charset="0"/>
                <a:cs typeface="Times New Roman" pitchFamily="18" charset="0"/>
              </a:rPr>
              <a:t>Spreading risk across different industries or regions.</a:t>
            </a:r>
            <a:endParaRPr lang="en-US" sz="2400" i="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15466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5D839-3EAC-974E-133D-A1AC0AD313E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C15F6C7-2968-49CC-CDD2-6BAFDD31AAA3}"/>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836EFB78-9890-FE91-3E85-07A0884D241F}"/>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12989031-EFAB-3ECF-9D7C-F56828B333F8}"/>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How to craft and implement effective strategies at business and corporate levels.</a:t>
            </a:r>
          </a:p>
        </p:txBody>
      </p:sp>
      <p:sp>
        <p:nvSpPr>
          <p:cNvPr id="6" name="Slide Number Placeholder 5">
            <a:extLst>
              <a:ext uri="{FF2B5EF4-FFF2-40B4-BE49-F238E27FC236}">
                <a16:creationId xmlns:a16="http://schemas.microsoft.com/office/drawing/2014/main" id="{C64D3574-4F43-BCF5-8F07-8D5BCACDBF8C}"/>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19</a:t>
            </a:r>
          </a:p>
        </p:txBody>
      </p:sp>
      <p:sp>
        <p:nvSpPr>
          <p:cNvPr id="7" name="Content Placeholder 2">
            <a:extLst>
              <a:ext uri="{FF2B5EF4-FFF2-40B4-BE49-F238E27FC236}">
                <a16:creationId xmlns:a16="http://schemas.microsoft.com/office/drawing/2014/main" id="{761716D9-B482-831E-97B2-1F24F4E10102}"/>
              </a:ext>
            </a:extLst>
          </p:cNvPr>
          <p:cNvSpPr txBox="1">
            <a:spLocks/>
          </p:cNvSpPr>
          <p:nvPr/>
        </p:nvSpPr>
        <p:spPr>
          <a:xfrm>
            <a:off x="385161" y="2329313"/>
            <a:ext cx="8375266" cy="2935705"/>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r>
              <a:rPr lang="en-US" sz="2400" b="1" dirty="0">
                <a:solidFill>
                  <a:srgbClr val="FF0000"/>
                </a:solidFill>
                <a:latin typeface="Times New Roman" pitchFamily="18" charset="0"/>
                <a:cs typeface="Times New Roman" pitchFamily="18" charset="0"/>
              </a:rPr>
              <a:t>Types of Corporate Level Strategies</a:t>
            </a:r>
            <a:endParaRPr lang="en-US" sz="2400" b="1" dirty="0">
              <a:solidFill>
                <a:schemeClr val="tx1"/>
              </a:solidFill>
              <a:latin typeface="Times New Roman" pitchFamily="18" charset="0"/>
              <a:cs typeface="Times New Roman" pitchFamily="18" charset="0"/>
            </a:endParaRPr>
          </a:p>
          <a:p>
            <a:pPr marL="234950" indent="-234950" algn="just">
              <a:lnSpc>
                <a:spcPct val="120000"/>
              </a:lnSpc>
              <a:spcBef>
                <a:spcPts val="0"/>
              </a:spcBef>
              <a:spcAft>
                <a:spcPts val="1200"/>
              </a:spcAft>
              <a:buClr>
                <a:schemeClr val="accent6"/>
              </a:buClr>
              <a:buFont typeface="Wingdings" pitchFamily="2" charset="2"/>
              <a:buChar char="v"/>
            </a:pPr>
            <a:r>
              <a:rPr lang="en-US" sz="2200" dirty="0">
                <a:solidFill>
                  <a:schemeClr val="tx1"/>
                </a:solidFill>
                <a:latin typeface="Times New Roman" pitchFamily="18" charset="0"/>
                <a:cs typeface="Times New Roman" pitchFamily="18" charset="0"/>
              </a:rPr>
              <a:t>. </a:t>
            </a:r>
            <a:r>
              <a:rPr lang="en-US" sz="2200" b="1" dirty="0">
                <a:solidFill>
                  <a:schemeClr val="tx1"/>
                </a:solidFill>
                <a:latin typeface="Times New Roman" pitchFamily="18" charset="0"/>
                <a:cs typeface="Times New Roman" pitchFamily="18" charset="0"/>
              </a:rPr>
              <a:t>Growth Strategy: </a:t>
            </a:r>
            <a:r>
              <a:rPr lang="en-US" sz="2200" dirty="0">
                <a:solidFill>
                  <a:schemeClr val="tx1"/>
                </a:solidFill>
                <a:latin typeface="Times New Roman" pitchFamily="18" charset="0"/>
                <a:cs typeface="Times New Roman" pitchFamily="18" charset="0"/>
              </a:rPr>
              <a:t>Focuses on expanding the company's activities and market presence. </a:t>
            </a:r>
          </a:p>
          <a:p>
            <a:pPr algn="just">
              <a:lnSpc>
                <a:spcPct val="120000"/>
              </a:lnSpc>
              <a:spcBef>
                <a:spcPts val="0"/>
              </a:spcBef>
              <a:spcAft>
                <a:spcPts val="1200"/>
              </a:spcAft>
              <a:buClr>
                <a:schemeClr val="accent6"/>
              </a:buClr>
              <a:buFont typeface="Wingdings" panose="05000000000000000000" pitchFamily="2" charset="2"/>
              <a:buChar char="ü"/>
            </a:pPr>
            <a:r>
              <a:rPr lang="en-US" sz="2200" dirty="0">
                <a:solidFill>
                  <a:schemeClr val="tx1"/>
                </a:solidFill>
                <a:latin typeface="Times New Roman" pitchFamily="18" charset="0"/>
                <a:cs typeface="Times New Roman" pitchFamily="18" charset="0"/>
              </a:rPr>
              <a:t>(</a:t>
            </a:r>
            <a:r>
              <a:rPr lang="en-US" sz="2200" dirty="0" err="1">
                <a:solidFill>
                  <a:schemeClr val="tx1"/>
                </a:solidFill>
                <a:latin typeface="Times New Roman" pitchFamily="18" charset="0"/>
                <a:cs typeface="Times New Roman" pitchFamily="18" charset="0"/>
              </a:rPr>
              <a:t>i</a:t>
            </a:r>
            <a:r>
              <a:rPr lang="en-US" sz="2200" dirty="0">
                <a:solidFill>
                  <a:schemeClr val="tx1"/>
                </a:solidFill>
                <a:latin typeface="Times New Roman" pitchFamily="18" charset="0"/>
                <a:cs typeface="Times New Roman" pitchFamily="18" charset="0"/>
              </a:rPr>
              <a:t>) Concentration: Focus on a single business or market (e.g., Coca-Cola focusing on beverages).</a:t>
            </a:r>
          </a:p>
          <a:p>
            <a:pPr algn="just">
              <a:lnSpc>
                <a:spcPct val="120000"/>
              </a:lnSpc>
              <a:spcBef>
                <a:spcPts val="0"/>
              </a:spcBef>
              <a:spcAft>
                <a:spcPts val="1200"/>
              </a:spcAft>
              <a:buClr>
                <a:schemeClr val="accent6"/>
              </a:buClr>
              <a:buFont typeface="Wingdings" panose="05000000000000000000" pitchFamily="2" charset="2"/>
              <a:buChar char="ü"/>
            </a:pPr>
            <a:r>
              <a:rPr lang="en-US" sz="2200" dirty="0">
                <a:solidFill>
                  <a:schemeClr val="tx1"/>
                </a:solidFill>
                <a:latin typeface="Times New Roman" pitchFamily="18" charset="0"/>
                <a:cs typeface="Times New Roman" pitchFamily="18" charset="0"/>
              </a:rPr>
              <a:t>(ii) Diversification: Entering new industries or markets.</a:t>
            </a:r>
          </a:p>
          <a:p>
            <a:pPr algn="just">
              <a:lnSpc>
                <a:spcPct val="120000"/>
              </a:lnSpc>
              <a:spcBef>
                <a:spcPts val="0"/>
              </a:spcBef>
              <a:spcAft>
                <a:spcPts val="1200"/>
              </a:spcAft>
              <a:buClr>
                <a:schemeClr val="accent6"/>
              </a:buClr>
              <a:buFont typeface="Wingdings" panose="05000000000000000000" pitchFamily="2" charset="2"/>
              <a:buChar char="ü"/>
            </a:pPr>
            <a:r>
              <a:rPr lang="en-US" sz="2200" dirty="0">
                <a:solidFill>
                  <a:schemeClr val="tx1"/>
                </a:solidFill>
                <a:latin typeface="Times New Roman" pitchFamily="18" charset="0"/>
                <a:cs typeface="Times New Roman" pitchFamily="18" charset="0"/>
              </a:rPr>
              <a:t>(iii) Related Diversification</a:t>
            </a:r>
            <a:r>
              <a:rPr lang="en-US" sz="2400" dirty="0">
                <a:solidFill>
                  <a:schemeClr val="tx1"/>
                </a:solidFill>
                <a:latin typeface="Times New Roman" pitchFamily="18" charset="0"/>
                <a:cs typeface="Times New Roman" pitchFamily="18" charset="0"/>
              </a:rPr>
              <a:t>: Entering a similar or complementary industry.</a:t>
            </a:r>
          </a:p>
          <a:p>
            <a:pPr algn="just">
              <a:lnSpc>
                <a:spcPct val="120000"/>
              </a:lnSpc>
              <a:spcBef>
                <a:spcPts val="0"/>
              </a:spcBef>
              <a:spcAft>
                <a:spcPts val="1200"/>
              </a:spcAft>
              <a:buClr>
                <a:schemeClr val="accent6"/>
              </a:buClr>
              <a:buFont typeface="Wingdings" panose="05000000000000000000" pitchFamily="2" charset="2"/>
              <a:buChar char="ü"/>
            </a:pPr>
            <a:r>
              <a:rPr lang="en-US" sz="2400" dirty="0">
                <a:solidFill>
                  <a:schemeClr val="tx1"/>
                </a:solidFill>
                <a:latin typeface="Times New Roman" pitchFamily="18" charset="0"/>
                <a:cs typeface="Times New Roman" pitchFamily="18" charset="0"/>
              </a:rPr>
              <a:t>(iv) Unrelated Diversification: Entering a completely different industry.</a:t>
            </a:r>
          </a:p>
        </p:txBody>
      </p:sp>
    </p:spTree>
    <p:extLst>
      <p:ext uri="{BB962C8B-B14F-4D97-AF65-F5344CB8AC3E}">
        <p14:creationId xmlns:p14="http://schemas.microsoft.com/office/powerpoint/2010/main" val="1879813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66F42-837D-B8A5-7AD7-3CEDB71CC65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B54B324-1BD8-208C-5C75-A42F41B08D76}"/>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242F5C5D-7ADC-B332-94B2-EFCAD33C7F43}"/>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A7F24471-8AC1-E18C-67F1-3DB6D8572CAF}"/>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How to craft and implement effective strategies at business and corporate levels.</a:t>
            </a:r>
          </a:p>
        </p:txBody>
      </p:sp>
      <p:sp>
        <p:nvSpPr>
          <p:cNvPr id="6" name="Slide Number Placeholder 5">
            <a:extLst>
              <a:ext uri="{FF2B5EF4-FFF2-40B4-BE49-F238E27FC236}">
                <a16:creationId xmlns:a16="http://schemas.microsoft.com/office/drawing/2014/main" id="{68B34A2F-970F-E104-AA6E-027664D28CB9}"/>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20</a:t>
            </a:r>
          </a:p>
        </p:txBody>
      </p:sp>
      <p:sp>
        <p:nvSpPr>
          <p:cNvPr id="7" name="Content Placeholder 2">
            <a:extLst>
              <a:ext uri="{FF2B5EF4-FFF2-40B4-BE49-F238E27FC236}">
                <a16:creationId xmlns:a16="http://schemas.microsoft.com/office/drawing/2014/main" id="{F6A0AD05-D316-A91F-571C-00DD6304B558}"/>
              </a:ext>
            </a:extLst>
          </p:cNvPr>
          <p:cNvSpPr txBox="1">
            <a:spLocks/>
          </p:cNvSpPr>
          <p:nvPr/>
        </p:nvSpPr>
        <p:spPr>
          <a:xfrm>
            <a:off x="385161" y="1568919"/>
            <a:ext cx="8375266" cy="3696100"/>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r>
              <a:rPr lang="en-US" sz="2400" b="1" dirty="0">
                <a:solidFill>
                  <a:srgbClr val="FF0000"/>
                </a:solidFill>
                <a:latin typeface="Times New Roman" pitchFamily="18" charset="0"/>
                <a:cs typeface="Times New Roman" pitchFamily="18" charset="0"/>
              </a:rPr>
              <a:t>Types of Corporate Level Strategies</a:t>
            </a:r>
            <a:endParaRPr lang="en-US" sz="2400" b="1" dirty="0">
              <a:solidFill>
                <a:schemeClr val="tx1"/>
              </a:solidFill>
              <a:latin typeface="Times New Roman" pitchFamily="18" charset="0"/>
              <a:cs typeface="Times New Roman" pitchFamily="18" charset="0"/>
            </a:endParaRP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Stability Strategy: </a:t>
            </a:r>
            <a:r>
              <a:rPr lang="en-US" sz="2200" dirty="0">
                <a:solidFill>
                  <a:schemeClr val="tx1"/>
                </a:solidFill>
                <a:latin typeface="Times New Roman" pitchFamily="18" charset="0"/>
                <a:cs typeface="Times New Roman" pitchFamily="18" charset="0"/>
              </a:rPr>
              <a:t>Aims to maintain the current business status and performance. </a:t>
            </a:r>
          </a:p>
          <a:p>
            <a:pPr algn="just">
              <a:lnSpc>
                <a:spcPct val="120000"/>
              </a:lnSpc>
              <a:spcBef>
                <a:spcPts val="0"/>
              </a:spcBef>
              <a:spcAft>
                <a:spcPts val="1200"/>
              </a:spcAft>
              <a:buClr>
                <a:schemeClr val="accent6"/>
              </a:buClr>
              <a:buFont typeface="Wingdings" panose="05000000000000000000" pitchFamily="2" charset="2"/>
              <a:buChar char="ü"/>
            </a:pPr>
            <a:r>
              <a:rPr lang="en-US" sz="2200" dirty="0">
                <a:solidFill>
                  <a:schemeClr val="tx1"/>
                </a:solidFill>
                <a:latin typeface="Times New Roman" pitchFamily="18" charset="0"/>
                <a:cs typeface="Times New Roman" pitchFamily="18" charset="0"/>
              </a:rPr>
              <a:t>Suitable for mature businesses with stable environments.</a:t>
            </a:r>
          </a:p>
          <a:p>
            <a:pPr algn="just">
              <a:lnSpc>
                <a:spcPct val="120000"/>
              </a:lnSpc>
              <a:spcBef>
                <a:spcPts val="0"/>
              </a:spcBef>
              <a:spcAft>
                <a:spcPts val="1200"/>
              </a:spcAft>
              <a:buClr>
                <a:schemeClr val="accent6"/>
              </a:buClr>
              <a:buFont typeface="Wingdings" panose="05000000000000000000" pitchFamily="2" charset="2"/>
              <a:buChar char="ü"/>
            </a:pPr>
            <a:r>
              <a:rPr lang="en-US" sz="2200" dirty="0">
                <a:solidFill>
                  <a:schemeClr val="tx1"/>
                </a:solidFill>
                <a:latin typeface="Times New Roman" pitchFamily="18" charset="0"/>
                <a:cs typeface="Times New Roman" pitchFamily="18" charset="0"/>
              </a:rPr>
              <a:t>Focuses on incremental improvements and efficiency.</a:t>
            </a:r>
          </a:p>
          <a:p>
            <a:pPr algn="just">
              <a:lnSpc>
                <a:spcPct val="120000"/>
              </a:lnSpc>
              <a:spcBef>
                <a:spcPts val="0"/>
              </a:spcBef>
              <a:spcAft>
                <a:spcPts val="1200"/>
              </a:spcAft>
              <a:buClr>
                <a:schemeClr val="accent6"/>
              </a:buClr>
              <a:buFont typeface="Wingdings" panose="05000000000000000000" pitchFamily="2" charset="2"/>
              <a:buChar char="ü"/>
            </a:pPr>
            <a:r>
              <a:rPr lang="en-US" sz="2200" dirty="0">
                <a:solidFill>
                  <a:schemeClr val="tx1"/>
                </a:solidFill>
                <a:latin typeface="Times New Roman" pitchFamily="18" charset="0"/>
                <a:cs typeface="Times New Roman" pitchFamily="18" charset="0"/>
              </a:rPr>
              <a:t>Often chosen when the external environment is unpredictable or when risk needs to be minimized.</a:t>
            </a: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316815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29FCA-4820-0196-5F88-D702EBDE7E6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1ADFAB4-DA12-8295-6DFA-B84E680B5924}"/>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DD3A1965-8759-21CB-AB4A-C25E82E9C688}"/>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F46ECBBB-36BA-BCD4-B502-484CA57B11AB}"/>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How to craft and implement effective strategies at business and corporate levels.</a:t>
            </a:r>
          </a:p>
        </p:txBody>
      </p:sp>
      <p:sp>
        <p:nvSpPr>
          <p:cNvPr id="6" name="Slide Number Placeholder 5">
            <a:extLst>
              <a:ext uri="{FF2B5EF4-FFF2-40B4-BE49-F238E27FC236}">
                <a16:creationId xmlns:a16="http://schemas.microsoft.com/office/drawing/2014/main" id="{645E5092-872A-B93E-7903-EBC926F83CD5}"/>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21</a:t>
            </a:r>
          </a:p>
        </p:txBody>
      </p:sp>
      <p:sp>
        <p:nvSpPr>
          <p:cNvPr id="7" name="Content Placeholder 2">
            <a:extLst>
              <a:ext uri="{FF2B5EF4-FFF2-40B4-BE49-F238E27FC236}">
                <a16:creationId xmlns:a16="http://schemas.microsoft.com/office/drawing/2014/main" id="{FD7D493F-15F9-AB0A-6B82-23E9DCEB8424}"/>
              </a:ext>
            </a:extLst>
          </p:cNvPr>
          <p:cNvSpPr txBox="1">
            <a:spLocks/>
          </p:cNvSpPr>
          <p:nvPr/>
        </p:nvSpPr>
        <p:spPr>
          <a:xfrm>
            <a:off x="385161" y="1568919"/>
            <a:ext cx="8375266" cy="3696100"/>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r>
              <a:rPr lang="en-US" sz="2400" b="1" dirty="0">
                <a:solidFill>
                  <a:srgbClr val="FF0000"/>
                </a:solidFill>
                <a:latin typeface="Times New Roman" pitchFamily="18" charset="0"/>
                <a:cs typeface="Times New Roman" pitchFamily="18" charset="0"/>
              </a:rPr>
              <a:t>Types of Corporate Level Strategies</a:t>
            </a:r>
            <a:endParaRPr lang="en-US" sz="2400" b="1" dirty="0">
              <a:solidFill>
                <a:schemeClr val="tx1"/>
              </a:solidFill>
              <a:latin typeface="Times New Roman" pitchFamily="18" charset="0"/>
              <a:cs typeface="Times New Roman" pitchFamily="18" charset="0"/>
            </a:endParaRP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 Retrenchment Strategy: </a:t>
            </a:r>
            <a:r>
              <a:rPr lang="en-US" sz="2200" dirty="0">
                <a:solidFill>
                  <a:schemeClr val="tx1"/>
                </a:solidFill>
                <a:latin typeface="Times New Roman" pitchFamily="18" charset="0"/>
                <a:cs typeface="Times New Roman" pitchFamily="18" charset="0"/>
              </a:rPr>
              <a:t>Used when a company is facing challenges and needs to reduce scope or restructure.</a:t>
            </a:r>
          </a:p>
          <a:p>
            <a:pPr algn="just">
              <a:lnSpc>
                <a:spcPct val="120000"/>
              </a:lnSpc>
              <a:spcBef>
                <a:spcPts val="0"/>
              </a:spcBef>
              <a:spcAft>
                <a:spcPts val="1200"/>
              </a:spcAft>
              <a:buClr>
                <a:schemeClr val="accent6"/>
              </a:buClr>
              <a:buFont typeface="Wingdings" panose="05000000000000000000" pitchFamily="2" charset="2"/>
              <a:buChar char="ü"/>
            </a:pPr>
            <a:r>
              <a:rPr lang="en-US" sz="2200" dirty="0">
                <a:solidFill>
                  <a:schemeClr val="tx1"/>
                </a:solidFill>
                <a:latin typeface="Times New Roman" pitchFamily="18" charset="0"/>
                <a:cs typeface="Times New Roman" pitchFamily="18" charset="0"/>
              </a:rPr>
              <a:t>Turnaround: Reorganizing operations to become profitable again.</a:t>
            </a:r>
          </a:p>
          <a:p>
            <a:pPr algn="just">
              <a:lnSpc>
                <a:spcPct val="120000"/>
              </a:lnSpc>
              <a:spcBef>
                <a:spcPts val="0"/>
              </a:spcBef>
              <a:spcAft>
                <a:spcPts val="1200"/>
              </a:spcAft>
              <a:buClr>
                <a:schemeClr val="accent6"/>
              </a:buClr>
              <a:buFont typeface="Wingdings" panose="05000000000000000000" pitchFamily="2" charset="2"/>
              <a:buChar char="ü"/>
            </a:pPr>
            <a:r>
              <a:rPr lang="en-US" sz="2200" dirty="0">
                <a:solidFill>
                  <a:schemeClr val="tx1"/>
                </a:solidFill>
                <a:latin typeface="Times New Roman" pitchFamily="18" charset="0"/>
                <a:cs typeface="Times New Roman" pitchFamily="18" charset="0"/>
              </a:rPr>
              <a:t>Divestiture: Selling off parts of the business.</a:t>
            </a:r>
          </a:p>
          <a:p>
            <a:pPr algn="just">
              <a:lnSpc>
                <a:spcPct val="120000"/>
              </a:lnSpc>
              <a:spcBef>
                <a:spcPts val="0"/>
              </a:spcBef>
              <a:spcAft>
                <a:spcPts val="1200"/>
              </a:spcAft>
              <a:buClr>
                <a:schemeClr val="accent6"/>
              </a:buClr>
              <a:buFont typeface="Wingdings" panose="05000000000000000000" pitchFamily="2" charset="2"/>
              <a:buChar char="ü"/>
            </a:pPr>
            <a:r>
              <a:rPr lang="en-US" sz="2200" dirty="0">
                <a:solidFill>
                  <a:schemeClr val="tx1"/>
                </a:solidFill>
                <a:latin typeface="Times New Roman" pitchFamily="18" charset="0"/>
                <a:cs typeface="Times New Roman" pitchFamily="18" charset="0"/>
              </a:rPr>
              <a:t>Liquidation: Closing down unprofitable units or the entire business.</a:t>
            </a:r>
          </a:p>
          <a:p>
            <a:pPr algn="just">
              <a:lnSpc>
                <a:spcPct val="120000"/>
              </a:lnSpc>
              <a:spcBef>
                <a:spcPts val="0"/>
              </a:spcBef>
              <a:spcAft>
                <a:spcPts val="1200"/>
              </a:spcAft>
              <a:buClr>
                <a:schemeClr val="accent6"/>
              </a:buClr>
              <a:buFont typeface="Wingdings" panose="05000000000000000000" pitchFamily="2" charset="2"/>
              <a:buChar char="v"/>
            </a:pPr>
            <a:r>
              <a:rPr lang="en-US" sz="2400" dirty="0">
                <a:solidFill>
                  <a:schemeClr val="tx1"/>
                </a:solidFill>
                <a:latin typeface="Times New Roman" pitchFamily="18" charset="0"/>
                <a:cs typeface="Times New Roman" pitchFamily="18" charset="0"/>
              </a:rPr>
              <a:t> </a:t>
            </a:r>
            <a:r>
              <a:rPr lang="en-US" sz="2400" b="1" dirty="0">
                <a:solidFill>
                  <a:schemeClr val="tx1"/>
                </a:solidFill>
                <a:latin typeface="Times New Roman" pitchFamily="18" charset="0"/>
                <a:cs typeface="Times New Roman" pitchFamily="18" charset="0"/>
              </a:rPr>
              <a:t>Combination Strategy: </a:t>
            </a:r>
            <a:r>
              <a:rPr lang="en-US" sz="2400" dirty="0">
                <a:solidFill>
                  <a:schemeClr val="tx1"/>
                </a:solidFill>
                <a:latin typeface="Times New Roman" pitchFamily="18" charset="0"/>
                <a:cs typeface="Times New Roman" pitchFamily="18" charset="0"/>
              </a:rPr>
              <a:t>Uses different strategies for different parts of the business simultaneously. For example, a company might grow its tech unit while divesting a struggling retail arm.</a:t>
            </a:r>
          </a:p>
        </p:txBody>
      </p:sp>
    </p:spTree>
    <p:extLst>
      <p:ext uri="{BB962C8B-B14F-4D97-AF65-F5344CB8AC3E}">
        <p14:creationId xmlns:p14="http://schemas.microsoft.com/office/powerpoint/2010/main" val="1692329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65292-F713-0FAA-E749-EB030EC3045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9EDCBD6-6243-74ED-A572-9E01E0C5769A}"/>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6AFEA727-7E19-1A46-6DA1-819281A475F9}"/>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9E7EC94-67DC-AEFC-5B28-8DBC6B486629}"/>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How to craft and implement effective strategies at business and corporate levels.</a:t>
            </a:r>
          </a:p>
        </p:txBody>
      </p:sp>
      <p:sp>
        <p:nvSpPr>
          <p:cNvPr id="6" name="Slide Number Placeholder 5">
            <a:extLst>
              <a:ext uri="{FF2B5EF4-FFF2-40B4-BE49-F238E27FC236}">
                <a16:creationId xmlns:a16="http://schemas.microsoft.com/office/drawing/2014/main" id="{C5150D46-43C8-D684-FA0D-4A1E9EF2D14B}"/>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22</a:t>
            </a:r>
          </a:p>
        </p:txBody>
      </p:sp>
      <p:sp>
        <p:nvSpPr>
          <p:cNvPr id="7" name="Content Placeholder 2">
            <a:extLst>
              <a:ext uri="{FF2B5EF4-FFF2-40B4-BE49-F238E27FC236}">
                <a16:creationId xmlns:a16="http://schemas.microsoft.com/office/drawing/2014/main" id="{BD9A9A08-5E8D-7E84-B7F4-C04E66E9F7C4}"/>
              </a:ext>
            </a:extLst>
          </p:cNvPr>
          <p:cNvSpPr txBox="1">
            <a:spLocks/>
          </p:cNvSpPr>
          <p:nvPr/>
        </p:nvSpPr>
        <p:spPr>
          <a:xfrm>
            <a:off x="385161" y="2435191"/>
            <a:ext cx="8375266" cy="282982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r>
              <a:rPr lang="en-US" sz="2400" b="1" dirty="0">
                <a:solidFill>
                  <a:srgbClr val="FF0000"/>
                </a:solidFill>
                <a:latin typeface="Times New Roman" pitchFamily="18" charset="0"/>
                <a:cs typeface="Times New Roman" pitchFamily="18" charset="0"/>
              </a:rPr>
              <a:t>How to Craft Corporate Level Strategies</a:t>
            </a: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 Define Vision, Mission &amp; Core Values: </a:t>
            </a:r>
            <a:r>
              <a:rPr lang="en-US" sz="2200" dirty="0">
                <a:solidFill>
                  <a:schemeClr val="tx1"/>
                </a:solidFill>
                <a:latin typeface="Times New Roman" pitchFamily="18" charset="0"/>
                <a:cs typeface="Times New Roman" pitchFamily="18" charset="0"/>
              </a:rPr>
              <a:t>Set long-term direction and purpose. Ensure alignment with stakeholder expectations.</a:t>
            </a: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Conduct Portfolio Analysis: </a:t>
            </a:r>
            <a:r>
              <a:rPr lang="en-US" sz="2200" dirty="0">
                <a:solidFill>
                  <a:schemeClr val="tx1"/>
                </a:solidFill>
                <a:latin typeface="Times New Roman" pitchFamily="18" charset="0"/>
                <a:cs typeface="Times New Roman" pitchFamily="18" charset="0"/>
              </a:rPr>
              <a:t>Use tools like BCG Matrix or GE/McKinsey Matrix. Evaluate each business unit's performance and market attractiveness.</a:t>
            </a: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Identify Growth Opportunities: </a:t>
            </a:r>
            <a:r>
              <a:rPr lang="en-US" sz="2200" dirty="0">
                <a:solidFill>
                  <a:schemeClr val="tx1"/>
                </a:solidFill>
                <a:latin typeface="Times New Roman" pitchFamily="18" charset="0"/>
                <a:cs typeface="Times New Roman" pitchFamily="18" charset="0"/>
              </a:rPr>
              <a:t>Options include diversification (related/unrelated), acquisitions, alliances, or divestitures.</a:t>
            </a: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Set Strategic Objectives: </a:t>
            </a:r>
            <a:r>
              <a:rPr lang="en-US" sz="2200" dirty="0">
                <a:solidFill>
                  <a:schemeClr val="tx1"/>
                </a:solidFill>
                <a:latin typeface="Times New Roman" pitchFamily="18" charset="0"/>
                <a:cs typeface="Times New Roman" pitchFamily="18" charset="0"/>
              </a:rPr>
              <a:t>Define goals for profitability, growth, and synergy among business units.</a:t>
            </a:r>
          </a:p>
        </p:txBody>
      </p:sp>
    </p:spTree>
    <p:extLst>
      <p:ext uri="{BB962C8B-B14F-4D97-AF65-F5344CB8AC3E}">
        <p14:creationId xmlns:p14="http://schemas.microsoft.com/office/powerpoint/2010/main" val="20218268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EFAAF-FCD8-3C3F-F4DC-60E52DC26B1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BDF4A1A-FEB1-0FC9-5209-2ABE6E458317}"/>
              </a:ext>
            </a:extLst>
          </p:cNvPr>
          <p:cNvSpPr/>
          <p:nvPr/>
        </p:nvSpPr>
        <p:spPr>
          <a:xfrm>
            <a:off x="26531" y="1809549"/>
            <a:ext cx="8812670" cy="4818978"/>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0F331C17-727A-C573-EDC5-8C6BEBDAFA77}"/>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2DE056FB-E8A6-B619-E033-C98169112610}"/>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How to craft and implement effective strategies at business and corporate levels.</a:t>
            </a:r>
          </a:p>
        </p:txBody>
      </p:sp>
      <p:sp>
        <p:nvSpPr>
          <p:cNvPr id="6" name="Slide Number Placeholder 5">
            <a:extLst>
              <a:ext uri="{FF2B5EF4-FFF2-40B4-BE49-F238E27FC236}">
                <a16:creationId xmlns:a16="http://schemas.microsoft.com/office/drawing/2014/main" id="{7A1060C3-7956-61B1-DD62-BCF1228F5F99}"/>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22</a:t>
            </a:r>
          </a:p>
        </p:txBody>
      </p:sp>
      <p:sp>
        <p:nvSpPr>
          <p:cNvPr id="7" name="Content Placeholder 2">
            <a:extLst>
              <a:ext uri="{FF2B5EF4-FFF2-40B4-BE49-F238E27FC236}">
                <a16:creationId xmlns:a16="http://schemas.microsoft.com/office/drawing/2014/main" id="{5F6630CB-8641-0B0A-E8A1-587DF2611D46}"/>
              </a:ext>
            </a:extLst>
          </p:cNvPr>
          <p:cNvSpPr txBox="1">
            <a:spLocks/>
          </p:cNvSpPr>
          <p:nvPr/>
        </p:nvSpPr>
        <p:spPr>
          <a:xfrm>
            <a:off x="385161" y="1213539"/>
            <a:ext cx="8375266" cy="1587413"/>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r>
              <a:rPr lang="en-US" sz="2400" b="1" dirty="0">
                <a:solidFill>
                  <a:srgbClr val="FF0000"/>
                </a:solidFill>
                <a:latin typeface="Times New Roman" pitchFamily="18" charset="0"/>
                <a:cs typeface="Times New Roman" pitchFamily="18" charset="0"/>
              </a:rPr>
              <a:t>Example – the Boston Consulting Group (BCG) Matrix for Implementation of Strategy</a:t>
            </a:r>
          </a:p>
          <a:p>
            <a:pPr marL="0" indent="0" algn="ctr">
              <a:spcBef>
                <a:spcPts val="0"/>
              </a:spcBef>
              <a:spcAft>
                <a:spcPts val="1200"/>
              </a:spcAft>
              <a:buNone/>
            </a:pPr>
            <a:endParaRPr lang="en-US" sz="2400" b="1" dirty="0">
              <a:solidFill>
                <a:srgbClr val="FF0000"/>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endParaRPr lang="en-US" sz="2200" dirty="0">
              <a:solidFill>
                <a:schemeClr val="tx1"/>
              </a:solidFill>
              <a:latin typeface="Times New Roman" pitchFamily="18" charset="0"/>
              <a:cs typeface="Times New Roman" pitchFamily="18" charset="0"/>
            </a:endParaRPr>
          </a:p>
        </p:txBody>
      </p:sp>
      <p:pic>
        <p:nvPicPr>
          <p:cNvPr id="10244" name="Picture 4" descr="BCG Matrix *">
            <a:extLst>
              <a:ext uri="{FF2B5EF4-FFF2-40B4-BE49-F238E27FC236}">
                <a16:creationId xmlns:a16="http://schemas.microsoft.com/office/drawing/2014/main" id="{34912FFE-0BA9-9A08-9230-7580767A2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983" y="1871412"/>
            <a:ext cx="8181217" cy="4818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701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9BEAC-0E4B-F33B-E551-B61FD3A291E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01581B3-5B76-D008-FCBF-7C28E499FE76}"/>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9B0B8CC2-7E10-485D-F981-33B1FC7B5C7B}"/>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F0E30B49-037B-9975-CF93-0FFEAF331E6B}"/>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How to craft and implement effective strategies at business and corporate levels.</a:t>
            </a:r>
          </a:p>
        </p:txBody>
      </p:sp>
      <p:sp>
        <p:nvSpPr>
          <p:cNvPr id="6" name="Slide Number Placeholder 5">
            <a:extLst>
              <a:ext uri="{FF2B5EF4-FFF2-40B4-BE49-F238E27FC236}">
                <a16:creationId xmlns:a16="http://schemas.microsoft.com/office/drawing/2014/main" id="{6CC954FB-E732-AC41-BBF0-1A9CD809181A}"/>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24</a:t>
            </a:r>
          </a:p>
        </p:txBody>
      </p:sp>
      <p:sp>
        <p:nvSpPr>
          <p:cNvPr id="7" name="Content Placeholder 2">
            <a:extLst>
              <a:ext uri="{FF2B5EF4-FFF2-40B4-BE49-F238E27FC236}">
                <a16:creationId xmlns:a16="http://schemas.microsoft.com/office/drawing/2014/main" id="{E081E2E3-D5B4-84B2-FFC0-25A969663994}"/>
              </a:ext>
            </a:extLst>
          </p:cNvPr>
          <p:cNvSpPr txBox="1">
            <a:spLocks/>
          </p:cNvSpPr>
          <p:nvPr/>
        </p:nvSpPr>
        <p:spPr>
          <a:xfrm>
            <a:off x="385161" y="1665171"/>
            <a:ext cx="8375266" cy="359984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r>
              <a:rPr lang="en-US" sz="2400" b="1" dirty="0">
                <a:solidFill>
                  <a:srgbClr val="FF0000"/>
                </a:solidFill>
                <a:latin typeface="Times New Roman" pitchFamily="18" charset="0"/>
                <a:cs typeface="Times New Roman" pitchFamily="18" charset="0"/>
              </a:rPr>
              <a:t>Example –  BCG Matrix for Implementation of Strategy in the Banking Sector</a:t>
            </a: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 Stars (High Market Share, High Growth): </a:t>
            </a:r>
            <a:r>
              <a:rPr lang="en-US" sz="2200" dirty="0">
                <a:solidFill>
                  <a:schemeClr val="tx1"/>
                </a:solidFill>
                <a:latin typeface="Times New Roman" pitchFamily="18" charset="0"/>
                <a:cs typeface="Times New Roman" pitchFamily="18" charset="0"/>
              </a:rPr>
              <a:t>These are business units with a strong competitive position in a fast-growing market.</a:t>
            </a: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Examples for Banks: </a:t>
            </a:r>
            <a:r>
              <a:rPr lang="en-US" sz="2200" dirty="0">
                <a:solidFill>
                  <a:schemeClr val="tx1"/>
                </a:solidFill>
                <a:latin typeface="Times New Roman" pitchFamily="18" charset="0"/>
                <a:cs typeface="Times New Roman" pitchFamily="18" charset="0"/>
              </a:rPr>
              <a:t>Digital/Online Banking platforms, Mobile payment services, Fintech partnerships</a:t>
            </a: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Strategy</a:t>
            </a:r>
            <a:r>
              <a:rPr lang="en-US" sz="2200" dirty="0">
                <a:solidFill>
                  <a:schemeClr val="tx1"/>
                </a:solidFill>
                <a:latin typeface="Times New Roman" pitchFamily="18" charset="0"/>
                <a:cs typeface="Times New Roman" pitchFamily="18" charset="0"/>
              </a:rPr>
              <a:t>: Invest heavily to maintain/expand market share; Innovate to stay ahead in digital offerings; Expand infrastructure (e.g., cloud, cybersecurity)</a:t>
            </a:r>
          </a:p>
        </p:txBody>
      </p:sp>
    </p:spTree>
    <p:extLst>
      <p:ext uri="{BB962C8B-B14F-4D97-AF65-F5344CB8AC3E}">
        <p14:creationId xmlns:p14="http://schemas.microsoft.com/office/powerpoint/2010/main" val="967368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B83EA-59FC-F4B0-2670-8094EB66937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B6FBD36-B059-8E22-40C3-26A8504D2195}"/>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B9B235DA-9E2B-60FE-93FB-B4A65BDC59FB}"/>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BF6300CC-F68F-CE04-4D17-08A495E9CF36}"/>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How to craft and implement effective strategies at business and corporate levels.</a:t>
            </a:r>
          </a:p>
        </p:txBody>
      </p:sp>
      <p:sp>
        <p:nvSpPr>
          <p:cNvPr id="6" name="Slide Number Placeholder 5">
            <a:extLst>
              <a:ext uri="{FF2B5EF4-FFF2-40B4-BE49-F238E27FC236}">
                <a16:creationId xmlns:a16="http://schemas.microsoft.com/office/drawing/2014/main" id="{D366E824-A670-E16F-B061-0064FAE2B6E1}"/>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25</a:t>
            </a:r>
          </a:p>
        </p:txBody>
      </p:sp>
      <p:sp>
        <p:nvSpPr>
          <p:cNvPr id="7" name="Content Placeholder 2">
            <a:extLst>
              <a:ext uri="{FF2B5EF4-FFF2-40B4-BE49-F238E27FC236}">
                <a16:creationId xmlns:a16="http://schemas.microsoft.com/office/drawing/2014/main" id="{22C780DC-8A2E-9A8A-D495-6A2EF3BE79F0}"/>
              </a:ext>
            </a:extLst>
          </p:cNvPr>
          <p:cNvSpPr txBox="1">
            <a:spLocks/>
          </p:cNvSpPr>
          <p:nvPr/>
        </p:nvSpPr>
        <p:spPr>
          <a:xfrm>
            <a:off x="385161" y="1665171"/>
            <a:ext cx="8375266" cy="359984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r>
              <a:rPr lang="en-US" sz="2400" b="1" dirty="0">
                <a:solidFill>
                  <a:srgbClr val="FF0000"/>
                </a:solidFill>
                <a:latin typeface="Times New Roman" pitchFamily="18" charset="0"/>
                <a:cs typeface="Times New Roman" pitchFamily="18" charset="0"/>
              </a:rPr>
              <a:t>Example –  BCG Matrix for Implementation of Strategy in the Banking Sector</a:t>
            </a: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 Cash Cows (High Market Share, Low Growth): </a:t>
            </a:r>
            <a:r>
              <a:rPr lang="en-US" sz="2200" dirty="0">
                <a:solidFill>
                  <a:schemeClr val="tx1"/>
                </a:solidFill>
                <a:latin typeface="Times New Roman" pitchFamily="18" charset="0"/>
                <a:cs typeface="Times New Roman" pitchFamily="18" charset="0"/>
              </a:rPr>
              <a:t>These are stable, profitable business units that generate more cash than they consume.</a:t>
            </a: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Examples for Banks: </a:t>
            </a:r>
            <a:r>
              <a:rPr lang="en-US" sz="2200" dirty="0">
                <a:solidFill>
                  <a:schemeClr val="tx1"/>
                </a:solidFill>
                <a:latin typeface="Times New Roman" pitchFamily="18" charset="0"/>
                <a:cs typeface="Times New Roman" pitchFamily="18" charset="0"/>
              </a:rPr>
              <a:t>Retail banking; Corporate banking; ATM networks.</a:t>
            </a: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Strategy: </a:t>
            </a:r>
            <a:r>
              <a:rPr lang="en-US" sz="2200" dirty="0">
                <a:solidFill>
                  <a:schemeClr val="tx1"/>
                </a:solidFill>
                <a:latin typeface="Times New Roman" pitchFamily="18" charset="0"/>
                <a:cs typeface="Times New Roman" pitchFamily="18" charset="0"/>
              </a:rPr>
              <a:t>Maximize cash flow; Improve operational efficiency; Use profits to fund Stars and Question Marks</a:t>
            </a:r>
          </a:p>
        </p:txBody>
      </p:sp>
    </p:spTree>
    <p:extLst>
      <p:ext uri="{BB962C8B-B14F-4D97-AF65-F5344CB8AC3E}">
        <p14:creationId xmlns:p14="http://schemas.microsoft.com/office/powerpoint/2010/main" val="2981107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80B64-23B0-FBBE-2991-CB61F02B2AB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FA7B86D-A7E3-DC8E-9BE7-E27585EA9ACE}"/>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19D0D623-896F-36E6-D799-05DE9B4E3918}"/>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82BD1E41-FD9C-2696-0C18-810395A6C0C4}"/>
              </a:ext>
            </a:extLst>
          </p:cNvPr>
          <p:cNvSpPr>
            <a:spLocks noGrp="1"/>
          </p:cNvSpPr>
          <p:nvPr>
            <p:ph idx="1"/>
          </p:nvPr>
        </p:nvSpPr>
        <p:spPr>
          <a:xfrm>
            <a:off x="588729" y="327546"/>
            <a:ext cx="8250472" cy="581173"/>
          </a:xfrm>
        </p:spPr>
        <p:txBody>
          <a:bodyPr>
            <a:noAutofit/>
          </a:bodyPr>
          <a:lstStyle/>
          <a:p>
            <a:pPr marL="0" indent="0" algn="ctr">
              <a:buNone/>
            </a:pPr>
            <a:r>
              <a:rPr lang="en-US" sz="2800" dirty="0">
                <a:solidFill>
                  <a:schemeClr val="bg1"/>
                </a:solidFill>
                <a:latin typeface="Gisha" pitchFamily="34" charset="-79"/>
                <a:cs typeface="Gisha" pitchFamily="34" charset="-79"/>
              </a:rPr>
              <a:t>OPENING QUOTES</a:t>
            </a:r>
            <a:endParaRPr lang="en-GB" sz="2800" b="1" dirty="0">
              <a:solidFill>
                <a:schemeClr val="bg1"/>
              </a:solidFill>
              <a:latin typeface="Gisha" pitchFamily="34" charset="-79"/>
              <a:cs typeface="Gisha" pitchFamily="34" charset="-79"/>
            </a:endParaRPr>
          </a:p>
        </p:txBody>
      </p:sp>
      <p:sp>
        <p:nvSpPr>
          <p:cNvPr id="6" name="Slide Number Placeholder 5">
            <a:extLst>
              <a:ext uri="{FF2B5EF4-FFF2-40B4-BE49-F238E27FC236}">
                <a16:creationId xmlns:a16="http://schemas.microsoft.com/office/drawing/2014/main" id="{ADC4B25A-EA13-2128-11F0-750B65666006}"/>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3</a:t>
            </a:r>
          </a:p>
        </p:txBody>
      </p:sp>
      <p:sp>
        <p:nvSpPr>
          <p:cNvPr id="7" name="Content Placeholder 2">
            <a:extLst>
              <a:ext uri="{FF2B5EF4-FFF2-40B4-BE49-F238E27FC236}">
                <a16:creationId xmlns:a16="http://schemas.microsoft.com/office/drawing/2014/main" id="{2994B1E4-2363-0FA8-D817-D17B7353874B}"/>
              </a:ext>
            </a:extLst>
          </p:cNvPr>
          <p:cNvSpPr txBox="1">
            <a:spLocks/>
          </p:cNvSpPr>
          <p:nvPr/>
        </p:nvSpPr>
        <p:spPr>
          <a:xfrm>
            <a:off x="2406315" y="1540042"/>
            <a:ext cx="6150543" cy="425436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34950" indent="-234950" algn="just">
              <a:lnSpc>
                <a:spcPct val="120000"/>
              </a:lnSpc>
              <a:spcBef>
                <a:spcPts val="0"/>
              </a:spcBef>
              <a:spcAft>
                <a:spcPts val="1200"/>
              </a:spcAft>
              <a:buClr>
                <a:schemeClr val="accent6"/>
              </a:buClr>
              <a:buFont typeface="Wingdings" pitchFamily="2" charset="2"/>
              <a:buChar char="v"/>
            </a:pPr>
            <a:r>
              <a:rPr lang="en-US" dirty="0">
                <a:solidFill>
                  <a:schemeClr val="tx1"/>
                </a:solidFill>
                <a:latin typeface="Times New Roman" pitchFamily="18" charset="0"/>
                <a:cs typeface="Times New Roman" pitchFamily="18" charset="0"/>
              </a:rPr>
              <a:t>“</a:t>
            </a:r>
            <a:r>
              <a:rPr lang="en-US" sz="2400" dirty="0">
                <a:solidFill>
                  <a:schemeClr val="tx1"/>
                </a:solidFill>
                <a:latin typeface="Times New Roman" pitchFamily="18" charset="0"/>
                <a:cs typeface="Times New Roman" pitchFamily="18" charset="0"/>
              </a:rPr>
              <a:t>Victorious warriors win first and then go to war, while defeated warriors go to war first and then seek to win.” </a:t>
            </a:r>
          </a:p>
          <a:p>
            <a:pPr marL="234950" indent="-234950" algn="just">
              <a:lnSpc>
                <a:spcPct val="120000"/>
              </a:lnSpc>
              <a:spcBef>
                <a:spcPts val="0"/>
              </a:spcBef>
              <a:spcAft>
                <a:spcPts val="1200"/>
              </a:spcAft>
              <a:buClr>
                <a:schemeClr val="accent6"/>
              </a:buClr>
              <a:buFont typeface="Wingdings" pitchFamily="2" charset="2"/>
              <a:buChar char="v"/>
            </a:pPr>
            <a:r>
              <a:rPr lang="en-US" sz="2400" dirty="0">
                <a:solidFill>
                  <a:schemeClr val="tx1"/>
                </a:solidFill>
                <a:latin typeface="Times New Roman" pitchFamily="18" charset="0"/>
                <a:cs typeface="Times New Roman" pitchFamily="18" charset="0"/>
              </a:rPr>
              <a:t>“Strategy without tactics is the slowest route to victory. Tactics without strategy is noise before defeat”</a:t>
            </a:r>
          </a:p>
          <a:p>
            <a:pPr marL="0" indent="0" algn="just">
              <a:lnSpc>
                <a:spcPct val="120000"/>
              </a:lnSpc>
              <a:spcBef>
                <a:spcPts val="0"/>
              </a:spcBef>
              <a:spcAft>
                <a:spcPts val="1200"/>
              </a:spcAft>
              <a:buClr>
                <a:schemeClr val="accent6"/>
              </a:buClr>
              <a:buNone/>
            </a:pPr>
            <a:r>
              <a:rPr lang="en-US" sz="2400" dirty="0">
                <a:solidFill>
                  <a:schemeClr val="tx1"/>
                </a:solidFill>
                <a:latin typeface="Times New Roman" pitchFamily="18" charset="0"/>
                <a:cs typeface="Times New Roman" pitchFamily="18" charset="0"/>
              </a:rPr>
              <a:t>— Sun Tzu, Chinese philosopher and military strategist</a:t>
            </a:r>
          </a:p>
        </p:txBody>
      </p:sp>
      <p:pic>
        <p:nvPicPr>
          <p:cNvPr id="2" name="Picture 1">
            <a:extLst>
              <a:ext uri="{FF2B5EF4-FFF2-40B4-BE49-F238E27FC236}">
                <a16:creationId xmlns:a16="http://schemas.microsoft.com/office/drawing/2014/main" id="{55F59321-EFC0-78E6-FB7C-D77CC69AEBFA}"/>
              </a:ext>
            </a:extLst>
          </p:cNvPr>
          <p:cNvPicPr>
            <a:picLocks noChangeAspect="1"/>
          </p:cNvPicPr>
          <p:nvPr/>
        </p:nvPicPr>
        <p:blipFill>
          <a:blip r:embed="rId3"/>
          <a:stretch>
            <a:fillRect/>
          </a:stretch>
        </p:blipFill>
        <p:spPr>
          <a:xfrm>
            <a:off x="473225" y="1709302"/>
            <a:ext cx="1933089" cy="2743200"/>
          </a:xfrm>
          <a:prstGeom prst="rect">
            <a:avLst/>
          </a:prstGeom>
        </p:spPr>
      </p:pic>
    </p:spTree>
    <p:extLst>
      <p:ext uri="{BB962C8B-B14F-4D97-AF65-F5344CB8AC3E}">
        <p14:creationId xmlns:p14="http://schemas.microsoft.com/office/powerpoint/2010/main" val="2143473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23063-489E-D311-57F9-FDFD54F1127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DBC482F-3C18-1A76-CAA6-8EB9B9BEFF6D}"/>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444239E9-E1FB-02DA-6FA1-1E9E255BFC66}"/>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9F45744F-F0DC-ACAF-A42E-2E5A30E6593F}"/>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How to craft and implement effective strategies at business and corporate levels.</a:t>
            </a:r>
          </a:p>
        </p:txBody>
      </p:sp>
      <p:sp>
        <p:nvSpPr>
          <p:cNvPr id="6" name="Slide Number Placeholder 5">
            <a:extLst>
              <a:ext uri="{FF2B5EF4-FFF2-40B4-BE49-F238E27FC236}">
                <a16:creationId xmlns:a16="http://schemas.microsoft.com/office/drawing/2014/main" id="{22E86E71-0BFE-E66C-E4A6-EB488D150EE4}"/>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26</a:t>
            </a:r>
          </a:p>
        </p:txBody>
      </p:sp>
      <p:sp>
        <p:nvSpPr>
          <p:cNvPr id="7" name="Content Placeholder 2">
            <a:extLst>
              <a:ext uri="{FF2B5EF4-FFF2-40B4-BE49-F238E27FC236}">
                <a16:creationId xmlns:a16="http://schemas.microsoft.com/office/drawing/2014/main" id="{F08B8685-2116-57E8-F331-8538356C1D29}"/>
              </a:ext>
            </a:extLst>
          </p:cNvPr>
          <p:cNvSpPr txBox="1">
            <a:spLocks/>
          </p:cNvSpPr>
          <p:nvPr/>
        </p:nvSpPr>
        <p:spPr>
          <a:xfrm>
            <a:off x="385161" y="1665171"/>
            <a:ext cx="8375266" cy="3975233"/>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r>
              <a:rPr lang="en-US" sz="2400" b="1" dirty="0">
                <a:solidFill>
                  <a:srgbClr val="FF0000"/>
                </a:solidFill>
                <a:latin typeface="Times New Roman" pitchFamily="18" charset="0"/>
                <a:cs typeface="Times New Roman" pitchFamily="18" charset="0"/>
              </a:rPr>
              <a:t>Example –  BCG Matrix for Implementation of Strategy in the Banking Sector</a:t>
            </a: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 Question Marks (Low Market Share, High Growth): </a:t>
            </a:r>
            <a:r>
              <a:rPr lang="en-US" sz="2200" dirty="0">
                <a:solidFill>
                  <a:schemeClr val="tx1"/>
                </a:solidFill>
                <a:latin typeface="Times New Roman" pitchFamily="18" charset="0"/>
                <a:cs typeface="Times New Roman" pitchFamily="18" charset="0"/>
              </a:rPr>
              <a:t>These are business units in high-growth markets but with a weak position.</a:t>
            </a: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Examples for Banks: </a:t>
            </a:r>
            <a:r>
              <a:rPr lang="en-US" sz="2200" dirty="0">
                <a:solidFill>
                  <a:schemeClr val="tx1"/>
                </a:solidFill>
                <a:latin typeface="Times New Roman" pitchFamily="18" charset="0"/>
                <a:cs typeface="Times New Roman" pitchFamily="18" charset="0"/>
              </a:rPr>
              <a:t>Cryptocurrency or blockchain-related services; Green financing or ESG (based on borrower's commitment to sustainability - Environmental, Social and Governance) lending; AI-driven customer support</a:t>
            </a: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Strategy: </a:t>
            </a:r>
            <a:r>
              <a:rPr lang="en-US" sz="2200" dirty="0">
                <a:solidFill>
                  <a:schemeClr val="tx1"/>
                </a:solidFill>
                <a:latin typeface="Times New Roman" pitchFamily="18" charset="0"/>
                <a:cs typeface="Times New Roman" pitchFamily="18" charset="0"/>
              </a:rPr>
              <a:t>Analyze whether to invest heavily to grow or divest; Pilot programs to test viability; Form alliances or partnerships</a:t>
            </a:r>
          </a:p>
        </p:txBody>
      </p:sp>
    </p:spTree>
    <p:extLst>
      <p:ext uri="{BB962C8B-B14F-4D97-AF65-F5344CB8AC3E}">
        <p14:creationId xmlns:p14="http://schemas.microsoft.com/office/powerpoint/2010/main" val="18911435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DE9C2-12AC-3A9B-E085-3047B426DA5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2E359B5-858B-3DC6-D74C-0A4C93666743}"/>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2D3D3DD7-8852-5389-D4C9-0F2DF4B81C79}"/>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8F31E849-609A-3883-F3E2-F9BF98BCBDA7}"/>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How to craft and implement effective strategies at business and corporate levels.</a:t>
            </a:r>
          </a:p>
        </p:txBody>
      </p:sp>
      <p:sp>
        <p:nvSpPr>
          <p:cNvPr id="6" name="Slide Number Placeholder 5">
            <a:extLst>
              <a:ext uri="{FF2B5EF4-FFF2-40B4-BE49-F238E27FC236}">
                <a16:creationId xmlns:a16="http://schemas.microsoft.com/office/drawing/2014/main" id="{9CC70FC3-3339-F458-7B75-CAE281F6A8D2}"/>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27</a:t>
            </a:r>
          </a:p>
        </p:txBody>
      </p:sp>
      <p:sp>
        <p:nvSpPr>
          <p:cNvPr id="7" name="Content Placeholder 2">
            <a:extLst>
              <a:ext uri="{FF2B5EF4-FFF2-40B4-BE49-F238E27FC236}">
                <a16:creationId xmlns:a16="http://schemas.microsoft.com/office/drawing/2014/main" id="{045781E0-ADBB-F123-DA84-45AD094D8691}"/>
              </a:ext>
            </a:extLst>
          </p:cNvPr>
          <p:cNvSpPr txBox="1">
            <a:spLocks/>
          </p:cNvSpPr>
          <p:nvPr/>
        </p:nvSpPr>
        <p:spPr>
          <a:xfrm>
            <a:off x="385161" y="1665171"/>
            <a:ext cx="8375266" cy="3975233"/>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r>
              <a:rPr lang="en-US" sz="2400" b="1" dirty="0">
                <a:solidFill>
                  <a:srgbClr val="FF0000"/>
                </a:solidFill>
                <a:latin typeface="Times New Roman" pitchFamily="18" charset="0"/>
                <a:cs typeface="Times New Roman" pitchFamily="18" charset="0"/>
              </a:rPr>
              <a:t>Example –  BCG Matrix for Implementation of Strategy in the Banking Sector</a:t>
            </a: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 Dogs (Low Market Share, Low Growth): </a:t>
            </a:r>
            <a:r>
              <a:rPr lang="en-US" sz="2200" dirty="0">
                <a:solidFill>
                  <a:schemeClr val="tx1"/>
                </a:solidFill>
                <a:latin typeface="Times New Roman" pitchFamily="18" charset="0"/>
                <a:cs typeface="Times New Roman" pitchFamily="18" charset="0"/>
              </a:rPr>
              <a:t>These are underperforming services with low market potential.</a:t>
            </a: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Examples for Banks: </a:t>
            </a:r>
            <a:r>
              <a:rPr lang="en-US" sz="2200" dirty="0">
                <a:solidFill>
                  <a:schemeClr val="tx1"/>
                </a:solidFill>
                <a:latin typeface="Times New Roman" pitchFamily="18" charset="0"/>
                <a:cs typeface="Times New Roman" pitchFamily="18" charset="0"/>
              </a:rPr>
              <a:t>Outdated manual services; Legacy branches in low-footfall areas.</a:t>
            </a: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Strategy: </a:t>
            </a:r>
            <a:r>
              <a:rPr lang="en-US" sz="2200" dirty="0">
                <a:solidFill>
                  <a:schemeClr val="tx1"/>
                </a:solidFill>
                <a:latin typeface="Times New Roman" pitchFamily="18" charset="0"/>
                <a:cs typeface="Times New Roman" pitchFamily="18" charset="0"/>
              </a:rPr>
              <a:t>Divest or phase out; Reduce investment; Reallocate resources to more promising areas</a:t>
            </a:r>
          </a:p>
        </p:txBody>
      </p:sp>
    </p:spTree>
    <p:extLst>
      <p:ext uri="{BB962C8B-B14F-4D97-AF65-F5344CB8AC3E}">
        <p14:creationId xmlns:p14="http://schemas.microsoft.com/office/powerpoint/2010/main" val="782224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CDBC3-8265-6E68-A080-D889DC2F5A2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192E57E-8911-5FD4-88A7-B8CF480A029A}"/>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CD1A5119-515A-B710-C7B1-E9A6FB89EF8E}"/>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D04545BA-A184-22F7-9685-1AA05D8B5EE9}"/>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How to craft and implement effective strategies at business and corporate levels.</a:t>
            </a:r>
          </a:p>
        </p:txBody>
      </p:sp>
      <p:sp>
        <p:nvSpPr>
          <p:cNvPr id="6" name="Slide Number Placeholder 5">
            <a:extLst>
              <a:ext uri="{FF2B5EF4-FFF2-40B4-BE49-F238E27FC236}">
                <a16:creationId xmlns:a16="http://schemas.microsoft.com/office/drawing/2014/main" id="{FEEFBCA3-6115-4BE1-FABC-E37F6661307C}"/>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28</a:t>
            </a:r>
          </a:p>
        </p:txBody>
      </p:sp>
      <p:sp>
        <p:nvSpPr>
          <p:cNvPr id="7" name="Content Placeholder 2">
            <a:extLst>
              <a:ext uri="{FF2B5EF4-FFF2-40B4-BE49-F238E27FC236}">
                <a16:creationId xmlns:a16="http://schemas.microsoft.com/office/drawing/2014/main" id="{C6639D3B-2340-234E-222F-36CFBCEE5E69}"/>
              </a:ext>
            </a:extLst>
          </p:cNvPr>
          <p:cNvSpPr txBox="1">
            <a:spLocks/>
          </p:cNvSpPr>
          <p:nvPr/>
        </p:nvSpPr>
        <p:spPr>
          <a:xfrm>
            <a:off x="385161" y="1665171"/>
            <a:ext cx="8375266" cy="3975233"/>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r>
              <a:rPr lang="en-US" sz="2400" b="1" dirty="0">
                <a:solidFill>
                  <a:srgbClr val="FF0000"/>
                </a:solidFill>
                <a:latin typeface="Times New Roman" pitchFamily="18" charset="0"/>
                <a:cs typeface="Times New Roman" pitchFamily="18" charset="0"/>
              </a:rPr>
              <a:t>Implementation Benefits of BCG Matrix for Banks</a:t>
            </a:r>
          </a:p>
          <a:p>
            <a:pPr algn="just">
              <a:lnSpc>
                <a:spcPct val="120000"/>
              </a:lnSpc>
              <a:spcBef>
                <a:spcPts val="0"/>
              </a:spcBef>
              <a:spcAft>
                <a:spcPts val="1200"/>
              </a:spcAft>
              <a:buClr>
                <a:schemeClr val="accent6"/>
              </a:buClr>
              <a:buFont typeface="Wingdings" panose="05000000000000000000" pitchFamily="2" charset="2"/>
              <a:buChar char="ü"/>
            </a:pPr>
            <a:r>
              <a:rPr lang="en-US" sz="2200" b="1" dirty="0">
                <a:solidFill>
                  <a:schemeClr val="tx1"/>
                </a:solidFill>
                <a:latin typeface="Times New Roman" pitchFamily="18" charset="0"/>
                <a:cs typeface="Times New Roman" pitchFamily="18" charset="0"/>
              </a:rPr>
              <a:t>Resource Allocation</a:t>
            </a:r>
            <a:r>
              <a:rPr lang="en-US" sz="2200" dirty="0">
                <a:solidFill>
                  <a:schemeClr val="tx1"/>
                </a:solidFill>
                <a:latin typeface="Times New Roman" pitchFamily="18" charset="0"/>
                <a:cs typeface="Times New Roman" pitchFamily="18" charset="0"/>
              </a:rPr>
              <a:t>: Prioritize funding and human resources effectively.</a:t>
            </a:r>
          </a:p>
          <a:p>
            <a:pPr algn="just">
              <a:lnSpc>
                <a:spcPct val="120000"/>
              </a:lnSpc>
              <a:spcBef>
                <a:spcPts val="0"/>
              </a:spcBef>
              <a:spcAft>
                <a:spcPts val="1200"/>
              </a:spcAft>
              <a:buClr>
                <a:schemeClr val="accent6"/>
              </a:buClr>
              <a:buFont typeface="Wingdings" panose="05000000000000000000" pitchFamily="2" charset="2"/>
              <a:buChar char="ü"/>
            </a:pPr>
            <a:r>
              <a:rPr lang="en-US" sz="2200" b="1" dirty="0">
                <a:solidFill>
                  <a:schemeClr val="tx1"/>
                </a:solidFill>
                <a:latin typeface="Times New Roman" pitchFamily="18" charset="0"/>
                <a:cs typeface="Times New Roman" pitchFamily="18" charset="0"/>
              </a:rPr>
              <a:t>Strategic Focus: </a:t>
            </a:r>
            <a:r>
              <a:rPr lang="en-US" sz="2200" dirty="0">
                <a:solidFill>
                  <a:schemeClr val="tx1"/>
                </a:solidFill>
                <a:latin typeface="Times New Roman" pitchFamily="18" charset="0"/>
                <a:cs typeface="Times New Roman" pitchFamily="18" charset="0"/>
              </a:rPr>
              <a:t>Concentrate on high-potential growth areas.</a:t>
            </a:r>
          </a:p>
          <a:p>
            <a:pPr algn="just">
              <a:lnSpc>
                <a:spcPct val="120000"/>
              </a:lnSpc>
              <a:spcBef>
                <a:spcPts val="0"/>
              </a:spcBef>
              <a:spcAft>
                <a:spcPts val="1200"/>
              </a:spcAft>
              <a:buClr>
                <a:schemeClr val="accent6"/>
              </a:buClr>
              <a:buFont typeface="Wingdings" panose="05000000000000000000" pitchFamily="2" charset="2"/>
              <a:buChar char="ü"/>
            </a:pPr>
            <a:r>
              <a:rPr lang="en-US" sz="2200" b="1" dirty="0">
                <a:solidFill>
                  <a:schemeClr val="tx1"/>
                </a:solidFill>
                <a:latin typeface="Times New Roman" pitchFamily="18" charset="0"/>
                <a:cs typeface="Times New Roman" pitchFamily="18" charset="0"/>
              </a:rPr>
              <a:t>Risk Management: </a:t>
            </a:r>
            <a:r>
              <a:rPr lang="en-US" sz="2200" dirty="0">
                <a:solidFill>
                  <a:schemeClr val="tx1"/>
                </a:solidFill>
                <a:latin typeface="Times New Roman" pitchFamily="18" charset="0"/>
                <a:cs typeface="Times New Roman" pitchFamily="18" charset="0"/>
              </a:rPr>
              <a:t>Avoid over-investing in low-potential areas.</a:t>
            </a:r>
          </a:p>
          <a:p>
            <a:pPr algn="just">
              <a:lnSpc>
                <a:spcPct val="120000"/>
              </a:lnSpc>
              <a:spcBef>
                <a:spcPts val="0"/>
              </a:spcBef>
              <a:spcAft>
                <a:spcPts val="1200"/>
              </a:spcAft>
              <a:buClr>
                <a:schemeClr val="accent6"/>
              </a:buClr>
              <a:buFont typeface="Wingdings" panose="05000000000000000000" pitchFamily="2" charset="2"/>
              <a:buChar char="ü"/>
            </a:pPr>
            <a:r>
              <a:rPr lang="en-US" sz="2200" b="1" dirty="0">
                <a:solidFill>
                  <a:schemeClr val="tx1"/>
                </a:solidFill>
                <a:latin typeface="Times New Roman" pitchFamily="18" charset="0"/>
                <a:cs typeface="Times New Roman" pitchFamily="18" charset="0"/>
              </a:rPr>
              <a:t>Innovation Planning: </a:t>
            </a:r>
            <a:r>
              <a:rPr lang="en-US" sz="2200" dirty="0">
                <a:solidFill>
                  <a:schemeClr val="tx1"/>
                </a:solidFill>
                <a:latin typeface="Times New Roman" pitchFamily="18" charset="0"/>
                <a:cs typeface="Times New Roman" pitchFamily="18" charset="0"/>
              </a:rPr>
              <a:t>Recognize where transformation is needed.</a:t>
            </a:r>
          </a:p>
        </p:txBody>
      </p:sp>
    </p:spTree>
    <p:extLst>
      <p:ext uri="{BB962C8B-B14F-4D97-AF65-F5344CB8AC3E}">
        <p14:creationId xmlns:p14="http://schemas.microsoft.com/office/powerpoint/2010/main" val="15627331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38905-6F1D-938D-5BB1-B679E2B539C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E3E02B5-9CBF-1B4F-E3C7-F0B94B32C660}"/>
              </a:ext>
            </a:extLst>
          </p:cNvPr>
          <p:cNvSpPr/>
          <p:nvPr/>
        </p:nvSpPr>
        <p:spPr>
          <a:xfrm>
            <a:off x="345774" y="278510"/>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C3C5C9F3-56B1-A55F-2524-306F52E86024}"/>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DD62F9C0-C7F9-CC69-D4C7-B53ED7C0BF15}"/>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How to craft and implement effective strategies at business and corporate levels.</a:t>
            </a:r>
          </a:p>
        </p:txBody>
      </p:sp>
      <p:sp>
        <p:nvSpPr>
          <p:cNvPr id="6" name="Slide Number Placeholder 5">
            <a:extLst>
              <a:ext uri="{FF2B5EF4-FFF2-40B4-BE49-F238E27FC236}">
                <a16:creationId xmlns:a16="http://schemas.microsoft.com/office/drawing/2014/main" id="{23E34676-158B-C300-5B88-28FB5F17E34F}"/>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29</a:t>
            </a:r>
          </a:p>
        </p:txBody>
      </p:sp>
      <p:sp>
        <p:nvSpPr>
          <p:cNvPr id="7" name="Content Placeholder 2">
            <a:extLst>
              <a:ext uri="{FF2B5EF4-FFF2-40B4-BE49-F238E27FC236}">
                <a16:creationId xmlns:a16="http://schemas.microsoft.com/office/drawing/2014/main" id="{FD181E24-B18F-7992-54A5-35FB0873CF6E}"/>
              </a:ext>
            </a:extLst>
          </p:cNvPr>
          <p:cNvSpPr txBox="1">
            <a:spLocks/>
          </p:cNvSpPr>
          <p:nvPr/>
        </p:nvSpPr>
        <p:spPr>
          <a:xfrm>
            <a:off x="385161" y="2435191"/>
            <a:ext cx="8375266" cy="282982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r>
              <a:rPr lang="en-US" sz="2400" b="1" dirty="0">
                <a:solidFill>
                  <a:srgbClr val="FF0000"/>
                </a:solidFill>
                <a:latin typeface="Times New Roman" pitchFamily="18" charset="0"/>
                <a:cs typeface="Times New Roman" pitchFamily="18" charset="0"/>
              </a:rPr>
              <a:t>How to Implement Corporate Level Strategies</a:t>
            </a: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 Allocate Resources Strategically: </a:t>
            </a:r>
            <a:r>
              <a:rPr lang="en-US" sz="2200" dirty="0">
                <a:solidFill>
                  <a:schemeClr val="tx1"/>
                </a:solidFill>
                <a:latin typeface="Times New Roman" pitchFamily="18" charset="0"/>
                <a:cs typeface="Times New Roman" pitchFamily="18" charset="0"/>
              </a:rPr>
              <a:t>Fund high-potential business units or emerging opportunities.</a:t>
            </a: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Develop Corporate Governance Systems: </a:t>
            </a:r>
            <a:r>
              <a:rPr lang="en-US" sz="2200" dirty="0">
                <a:solidFill>
                  <a:schemeClr val="tx1"/>
                </a:solidFill>
                <a:latin typeface="Times New Roman" pitchFamily="18" charset="0"/>
                <a:cs typeface="Times New Roman" pitchFamily="18" charset="0"/>
              </a:rPr>
              <a:t>Clarify roles of the corporate center vs. business units.</a:t>
            </a: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Manage Change and Culture: </a:t>
            </a:r>
            <a:r>
              <a:rPr lang="en-US" sz="2200" dirty="0">
                <a:solidFill>
                  <a:schemeClr val="tx1"/>
                </a:solidFill>
                <a:latin typeface="Times New Roman" pitchFamily="18" charset="0"/>
                <a:cs typeface="Times New Roman" pitchFamily="18" charset="0"/>
              </a:rPr>
              <a:t>Create buy-in through communication and leadership.</a:t>
            </a: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Monitor and Control: </a:t>
            </a:r>
            <a:r>
              <a:rPr lang="en-US" sz="2200" dirty="0">
                <a:solidFill>
                  <a:schemeClr val="tx1"/>
                </a:solidFill>
                <a:latin typeface="Times New Roman" pitchFamily="18" charset="0"/>
                <a:cs typeface="Times New Roman" pitchFamily="18" charset="0"/>
              </a:rPr>
              <a:t>Use KPIs and regular reviews to track progress and make adjustments.</a:t>
            </a:r>
          </a:p>
        </p:txBody>
      </p:sp>
    </p:spTree>
    <p:extLst>
      <p:ext uri="{BB962C8B-B14F-4D97-AF65-F5344CB8AC3E}">
        <p14:creationId xmlns:p14="http://schemas.microsoft.com/office/powerpoint/2010/main" val="3108294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A7CB8-C13F-E993-3D80-B1F85CA8E55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E9E25B1-EEEA-76C7-5E31-8A73F976B0C9}"/>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6765D44D-D0BE-A2F6-3568-5A37F1F32381}"/>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FD109A31-502B-2426-DCB3-9E5D7E70983C}"/>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How to craft and implement effective strategies at business and corporate levels.</a:t>
            </a:r>
          </a:p>
        </p:txBody>
      </p:sp>
      <p:sp>
        <p:nvSpPr>
          <p:cNvPr id="6" name="Slide Number Placeholder 5">
            <a:extLst>
              <a:ext uri="{FF2B5EF4-FFF2-40B4-BE49-F238E27FC236}">
                <a16:creationId xmlns:a16="http://schemas.microsoft.com/office/drawing/2014/main" id="{EB9CB3F6-14BB-A2A7-3458-BAC62289C910}"/>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30</a:t>
            </a:r>
          </a:p>
        </p:txBody>
      </p:sp>
      <p:sp>
        <p:nvSpPr>
          <p:cNvPr id="7" name="Content Placeholder 2">
            <a:extLst>
              <a:ext uri="{FF2B5EF4-FFF2-40B4-BE49-F238E27FC236}">
                <a16:creationId xmlns:a16="http://schemas.microsoft.com/office/drawing/2014/main" id="{FB844179-3775-99F5-7410-90FF56689395}"/>
              </a:ext>
            </a:extLst>
          </p:cNvPr>
          <p:cNvSpPr txBox="1">
            <a:spLocks/>
          </p:cNvSpPr>
          <p:nvPr/>
        </p:nvSpPr>
        <p:spPr>
          <a:xfrm>
            <a:off x="385161" y="2435191"/>
            <a:ext cx="8375266" cy="282982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r>
              <a:rPr lang="en-US" sz="2400" b="1" dirty="0">
                <a:solidFill>
                  <a:srgbClr val="FF0000"/>
                </a:solidFill>
                <a:latin typeface="Times New Roman" pitchFamily="18" charset="0"/>
                <a:cs typeface="Times New Roman" pitchFamily="18" charset="0"/>
              </a:rPr>
              <a:t>Business Level Strategies</a:t>
            </a: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 </a:t>
            </a:r>
            <a:r>
              <a:rPr lang="en-US" sz="2200" dirty="0">
                <a:solidFill>
                  <a:schemeClr val="tx1"/>
                </a:solidFill>
                <a:latin typeface="Times New Roman" pitchFamily="18" charset="0"/>
                <a:cs typeface="Times New Roman" pitchFamily="18" charset="0"/>
              </a:rPr>
              <a:t>Business-Level Strategies are the plans and actions a company adopts to compete effectively in a particular market or industry. </a:t>
            </a:r>
          </a:p>
          <a:p>
            <a:pPr algn="just">
              <a:lnSpc>
                <a:spcPct val="120000"/>
              </a:lnSpc>
              <a:spcBef>
                <a:spcPts val="0"/>
              </a:spcBef>
              <a:spcAft>
                <a:spcPts val="1200"/>
              </a:spcAft>
              <a:buClr>
                <a:schemeClr val="accent6"/>
              </a:buClr>
              <a:buFont typeface="Wingdings" panose="05000000000000000000" pitchFamily="2" charset="2"/>
              <a:buChar char="ü"/>
            </a:pPr>
            <a:r>
              <a:rPr lang="en-US" sz="2200" dirty="0">
                <a:solidFill>
                  <a:schemeClr val="tx1"/>
                </a:solidFill>
                <a:latin typeface="Times New Roman" pitchFamily="18" charset="0"/>
                <a:cs typeface="Times New Roman" pitchFamily="18" charset="0"/>
              </a:rPr>
              <a:t>Focus on how a business unit (within a larger corporation or independently) can achieve competitive advantage and satisfy customers better than its rivals.</a:t>
            </a:r>
          </a:p>
          <a:p>
            <a:pPr algn="just">
              <a:lnSpc>
                <a:spcPct val="120000"/>
              </a:lnSpc>
              <a:spcBef>
                <a:spcPts val="0"/>
              </a:spcBef>
              <a:spcAft>
                <a:spcPts val="1200"/>
              </a:spcAft>
              <a:buClr>
                <a:schemeClr val="accent6"/>
              </a:buClr>
              <a:buFont typeface="Wingdings" panose="05000000000000000000" pitchFamily="2" charset="2"/>
              <a:buChar char="ü"/>
            </a:pPr>
            <a:r>
              <a:rPr lang="en-US" sz="2200" b="1" dirty="0">
                <a:solidFill>
                  <a:schemeClr val="tx1"/>
                </a:solidFill>
                <a:latin typeface="Times New Roman" pitchFamily="18" charset="0"/>
                <a:cs typeface="Times New Roman" pitchFamily="18" charset="0"/>
              </a:rPr>
              <a:t>Main goal: </a:t>
            </a:r>
            <a:r>
              <a:rPr lang="en-US" sz="2200" dirty="0">
                <a:solidFill>
                  <a:schemeClr val="tx1"/>
                </a:solidFill>
                <a:latin typeface="Times New Roman" pitchFamily="18" charset="0"/>
                <a:cs typeface="Times New Roman" pitchFamily="18" charset="0"/>
              </a:rPr>
              <a:t>To create value for customers and gain a sustainable competitive advantage in a specific market.</a:t>
            </a:r>
          </a:p>
        </p:txBody>
      </p:sp>
    </p:spTree>
    <p:extLst>
      <p:ext uri="{BB962C8B-B14F-4D97-AF65-F5344CB8AC3E}">
        <p14:creationId xmlns:p14="http://schemas.microsoft.com/office/powerpoint/2010/main" val="3022706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79064-C915-B063-86E4-295E90921E4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B9236B3-F2F0-CF85-2835-D4B69A1D4955}"/>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25865B9C-4674-5F09-C82B-D01FB0B7A526}"/>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6581AC4-881F-ADC1-C601-239685567540}"/>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How to craft and implement effective strategies at business and corporate levels.</a:t>
            </a:r>
          </a:p>
        </p:txBody>
      </p:sp>
      <p:sp>
        <p:nvSpPr>
          <p:cNvPr id="6" name="Slide Number Placeholder 5">
            <a:extLst>
              <a:ext uri="{FF2B5EF4-FFF2-40B4-BE49-F238E27FC236}">
                <a16:creationId xmlns:a16="http://schemas.microsoft.com/office/drawing/2014/main" id="{52A8A8F1-2F19-8C42-96B6-304C7ECC1E9A}"/>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31</a:t>
            </a:r>
          </a:p>
        </p:txBody>
      </p:sp>
      <p:sp>
        <p:nvSpPr>
          <p:cNvPr id="7" name="Content Placeholder 2">
            <a:extLst>
              <a:ext uri="{FF2B5EF4-FFF2-40B4-BE49-F238E27FC236}">
                <a16:creationId xmlns:a16="http://schemas.microsoft.com/office/drawing/2014/main" id="{3531D587-8869-A240-ABE7-467D911E0EDB}"/>
              </a:ext>
            </a:extLst>
          </p:cNvPr>
          <p:cNvSpPr txBox="1">
            <a:spLocks/>
          </p:cNvSpPr>
          <p:nvPr/>
        </p:nvSpPr>
        <p:spPr>
          <a:xfrm>
            <a:off x="385161" y="2435191"/>
            <a:ext cx="8375266" cy="282982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r>
              <a:rPr lang="en-US" sz="2400" b="1" dirty="0">
                <a:solidFill>
                  <a:srgbClr val="FF0000"/>
                </a:solidFill>
                <a:latin typeface="Times New Roman" pitchFamily="18" charset="0"/>
                <a:cs typeface="Times New Roman" pitchFamily="18" charset="0"/>
              </a:rPr>
              <a:t>Key Components of a Business Level Strategy</a:t>
            </a: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Target Market Scope: </a:t>
            </a:r>
            <a:r>
              <a:rPr lang="en-US" sz="2200" dirty="0">
                <a:solidFill>
                  <a:schemeClr val="tx1"/>
                </a:solidFill>
                <a:latin typeface="Times New Roman" pitchFamily="18" charset="0"/>
                <a:cs typeface="Times New Roman" pitchFamily="18" charset="0"/>
              </a:rPr>
              <a:t>Broad or narrow. </a:t>
            </a: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Source of Competitive Advantage</a:t>
            </a:r>
            <a:r>
              <a:rPr lang="en-US" sz="2200" dirty="0">
                <a:solidFill>
                  <a:schemeClr val="tx1"/>
                </a:solidFill>
                <a:latin typeface="Times New Roman" pitchFamily="18" charset="0"/>
                <a:cs typeface="Times New Roman" pitchFamily="18" charset="0"/>
              </a:rPr>
              <a:t>: Cost leadership vs. Differentiation.</a:t>
            </a: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Customer Needs: </a:t>
            </a:r>
            <a:r>
              <a:rPr lang="en-US" sz="2200" dirty="0">
                <a:solidFill>
                  <a:schemeClr val="tx1"/>
                </a:solidFill>
                <a:latin typeface="Times New Roman" pitchFamily="18" charset="0"/>
                <a:cs typeface="Times New Roman" pitchFamily="18" charset="0"/>
              </a:rPr>
              <a:t>Understanding and fulfilling specific market demands.</a:t>
            </a:r>
          </a:p>
        </p:txBody>
      </p:sp>
    </p:spTree>
    <p:extLst>
      <p:ext uri="{BB962C8B-B14F-4D97-AF65-F5344CB8AC3E}">
        <p14:creationId xmlns:p14="http://schemas.microsoft.com/office/powerpoint/2010/main" val="25281030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086B8-85D3-D742-4004-E7FC76A63F4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982E8B3-9354-024F-8AE7-E588E8F14827}"/>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79000722-795D-11A0-7CB7-27398F1CD84D}"/>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93B33A90-7076-3CC9-DFB7-14B6BAA31DA9}"/>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How to craft and implement effective strategies at business and corporate levels.</a:t>
            </a:r>
          </a:p>
        </p:txBody>
      </p:sp>
      <p:sp>
        <p:nvSpPr>
          <p:cNvPr id="6" name="Slide Number Placeholder 5">
            <a:extLst>
              <a:ext uri="{FF2B5EF4-FFF2-40B4-BE49-F238E27FC236}">
                <a16:creationId xmlns:a16="http://schemas.microsoft.com/office/drawing/2014/main" id="{A85A7C51-AC49-3AD0-1EA0-0BE7A8D155C7}"/>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32</a:t>
            </a:r>
          </a:p>
        </p:txBody>
      </p:sp>
      <p:sp>
        <p:nvSpPr>
          <p:cNvPr id="7" name="Content Placeholder 2">
            <a:extLst>
              <a:ext uri="{FF2B5EF4-FFF2-40B4-BE49-F238E27FC236}">
                <a16:creationId xmlns:a16="http://schemas.microsoft.com/office/drawing/2014/main" id="{E3212EAD-ABDF-BD57-BC55-20951B42FE1E}"/>
              </a:ext>
            </a:extLst>
          </p:cNvPr>
          <p:cNvSpPr txBox="1">
            <a:spLocks/>
          </p:cNvSpPr>
          <p:nvPr/>
        </p:nvSpPr>
        <p:spPr>
          <a:xfrm>
            <a:off x="385161" y="2435191"/>
            <a:ext cx="8375266" cy="282982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r>
              <a:rPr lang="en-US" sz="2400" b="1" dirty="0">
                <a:solidFill>
                  <a:srgbClr val="FF0000"/>
                </a:solidFill>
                <a:latin typeface="Times New Roman" pitchFamily="18" charset="0"/>
                <a:cs typeface="Times New Roman" pitchFamily="18" charset="0"/>
              </a:rPr>
              <a:t>Types of Business Level Strategy</a:t>
            </a: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Cost Leadership</a:t>
            </a:r>
          </a:p>
          <a:p>
            <a:pPr algn="just">
              <a:lnSpc>
                <a:spcPct val="120000"/>
              </a:lnSpc>
              <a:spcBef>
                <a:spcPts val="0"/>
              </a:spcBef>
              <a:spcAft>
                <a:spcPts val="1200"/>
              </a:spcAft>
              <a:buClr>
                <a:schemeClr val="accent6"/>
              </a:buClr>
              <a:buFont typeface="Wingdings" panose="05000000000000000000" pitchFamily="2" charset="2"/>
              <a:buChar char="ü"/>
            </a:pPr>
            <a:r>
              <a:rPr lang="en-US" sz="2200" dirty="0">
                <a:solidFill>
                  <a:schemeClr val="tx1"/>
                </a:solidFill>
                <a:latin typeface="Times New Roman" pitchFamily="18" charset="0"/>
                <a:cs typeface="Times New Roman" pitchFamily="18" charset="0"/>
              </a:rPr>
              <a:t>Aim: Become the lowest-cost producer in the industry.</a:t>
            </a:r>
          </a:p>
          <a:p>
            <a:pPr algn="just">
              <a:lnSpc>
                <a:spcPct val="120000"/>
              </a:lnSpc>
              <a:spcBef>
                <a:spcPts val="0"/>
              </a:spcBef>
              <a:spcAft>
                <a:spcPts val="1200"/>
              </a:spcAft>
              <a:buClr>
                <a:schemeClr val="accent6"/>
              </a:buClr>
              <a:buFont typeface="Wingdings" panose="05000000000000000000" pitchFamily="2" charset="2"/>
              <a:buChar char="ü"/>
            </a:pPr>
            <a:r>
              <a:rPr lang="en-US" sz="2200" dirty="0">
                <a:solidFill>
                  <a:schemeClr val="tx1"/>
                </a:solidFill>
                <a:latin typeface="Times New Roman" pitchFamily="18" charset="0"/>
                <a:cs typeface="Times New Roman" pitchFamily="18" charset="0"/>
              </a:rPr>
              <a:t>How: Efficient operations, economies of scale, tight cost control.</a:t>
            </a:r>
          </a:p>
          <a:p>
            <a:pPr algn="just">
              <a:lnSpc>
                <a:spcPct val="120000"/>
              </a:lnSpc>
              <a:spcBef>
                <a:spcPts val="0"/>
              </a:spcBef>
              <a:spcAft>
                <a:spcPts val="1200"/>
              </a:spcAft>
              <a:buClr>
                <a:schemeClr val="accent6"/>
              </a:buClr>
              <a:buFont typeface="Wingdings" panose="05000000000000000000" pitchFamily="2" charset="2"/>
              <a:buChar char="ü"/>
            </a:pPr>
            <a:r>
              <a:rPr lang="en-US" sz="2200" dirty="0">
                <a:solidFill>
                  <a:schemeClr val="tx1"/>
                </a:solidFill>
                <a:latin typeface="Times New Roman" pitchFamily="18" charset="0"/>
                <a:cs typeface="Times New Roman" pitchFamily="18" charset="0"/>
              </a:rPr>
              <a:t>Example: Access Bank, First Bank, Union Bank.</a:t>
            </a:r>
          </a:p>
          <a:p>
            <a:pPr algn="just">
              <a:lnSpc>
                <a:spcPct val="120000"/>
              </a:lnSpc>
              <a:spcBef>
                <a:spcPts val="0"/>
              </a:spcBef>
              <a:spcAft>
                <a:spcPts val="1200"/>
              </a:spcAft>
              <a:buClr>
                <a:schemeClr val="accent6"/>
              </a:buClr>
              <a:buFont typeface="Wingdings" panose="05000000000000000000" pitchFamily="2" charset="2"/>
              <a:buChar char="ü"/>
            </a:pPr>
            <a:r>
              <a:rPr lang="en-US" sz="2200" b="1" dirty="0">
                <a:solidFill>
                  <a:schemeClr val="tx1"/>
                </a:solidFill>
                <a:latin typeface="Times New Roman" pitchFamily="18" charset="0"/>
                <a:cs typeface="Times New Roman" pitchFamily="18" charset="0"/>
              </a:rPr>
              <a:t>Differentiation</a:t>
            </a:r>
          </a:p>
          <a:p>
            <a:pPr algn="just">
              <a:lnSpc>
                <a:spcPct val="120000"/>
              </a:lnSpc>
              <a:spcBef>
                <a:spcPts val="0"/>
              </a:spcBef>
              <a:spcAft>
                <a:spcPts val="1200"/>
              </a:spcAft>
              <a:buClr>
                <a:schemeClr val="accent6"/>
              </a:buClr>
              <a:buFont typeface="Wingdings" panose="05000000000000000000" pitchFamily="2" charset="2"/>
              <a:buChar char="ü"/>
            </a:pPr>
            <a:r>
              <a:rPr lang="en-US" sz="2200" dirty="0">
                <a:solidFill>
                  <a:schemeClr val="tx1"/>
                </a:solidFill>
                <a:latin typeface="Times New Roman" pitchFamily="18" charset="0"/>
                <a:cs typeface="Times New Roman" pitchFamily="18" charset="0"/>
              </a:rPr>
              <a:t>Aim: Offer products/services that are unique and valued by customers.</a:t>
            </a:r>
          </a:p>
          <a:p>
            <a:pPr algn="just">
              <a:lnSpc>
                <a:spcPct val="120000"/>
              </a:lnSpc>
              <a:spcBef>
                <a:spcPts val="0"/>
              </a:spcBef>
              <a:spcAft>
                <a:spcPts val="1200"/>
              </a:spcAft>
              <a:buClr>
                <a:schemeClr val="accent6"/>
              </a:buClr>
              <a:buFont typeface="Wingdings" panose="05000000000000000000" pitchFamily="2" charset="2"/>
              <a:buChar char="ü"/>
            </a:pPr>
            <a:r>
              <a:rPr lang="en-US" sz="2200" dirty="0">
                <a:solidFill>
                  <a:schemeClr val="tx1"/>
                </a:solidFill>
                <a:latin typeface="Times New Roman" pitchFamily="18" charset="0"/>
                <a:cs typeface="Times New Roman" pitchFamily="18" charset="0"/>
              </a:rPr>
              <a:t>How: Superior quality, brand image, innovation, or customer service.</a:t>
            </a:r>
          </a:p>
          <a:p>
            <a:pPr algn="just">
              <a:lnSpc>
                <a:spcPct val="120000"/>
              </a:lnSpc>
              <a:spcBef>
                <a:spcPts val="0"/>
              </a:spcBef>
              <a:spcAft>
                <a:spcPts val="1200"/>
              </a:spcAft>
              <a:buClr>
                <a:schemeClr val="accent6"/>
              </a:buClr>
              <a:buFont typeface="Wingdings" panose="05000000000000000000" pitchFamily="2" charset="2"/>
              <a:buChar char="ü"/>
            </a:pPr>
            <a:r>
              <a:rPr lang="en-US" sz="2200" dirty="0">
                <a:solidFill>
                  <a:schemeClr val="tx1"/>
                </a:solidFill>
                <a:latin typeface="Times New Roman" pitchFamily="18" charset="0"/>
                <a:cs typeface="Times New Roman" pitchFamily="18" charset="0"/>
              </a:rPr>
              <a:t>Example: </a:t>
            </a:r>
            <a:r>
              <a:rPr lang="en-US" sz="2200" dirty="0" err="1">
                <a:solidFill>
                  <a:schemeClr val="tx1"/>
                </a:solidFill>
                <a:latin typeface="Times New Roman" pitchFamily="18" charset="0"/>
                <a:cs typeface="Times New Roman" pitchFamily="18" charset="0"/>
              </a:rPr>
              <a:t>GTBank</a:t>
            </a:r>
            <a:r>
              <a:rPr lang="en-US" sz="2200" dirty="0">
                <a:solidFill>
                  <a:schemeClr val="tx1"/>
                </a:solidFill>
                <a:latin typeface="Times New Roman" pitchFamily="18" charset="0"/>
                <a:cs typeface="Times New Roman" pitchFamily="18" charset="0"/>
              </a:rPr>
              <a:t>, UBA, Stanbic IBTC.</a:t>
            </a:r>
          </a:p>
        </p:txBody>
      </p:sp>
    </p:spTree>
    <p:extLst>
      <p:ext uri="{BB962C8B-B14F-4D97-AF65-F5344CB8AC3E}">
        <p14:creationId xmlns:p14="http://schemas.microsoft.com/office/powerpoint/2010/main" val="8212090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54D13-64D8-655E-4BA9-F085BF135C9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ACEA316-859E-AB6D-3A56-0F1EA25B4C5C}"/>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D3BE20DD-49CE-E477-9BBF-44E22AA31E26}"/>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5D2959D7-DFB4-C237-1CE3-A305F647ECBE}"/>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How to craft and implement effective strategies at business and corporate levels.</a:t>
            </a:r>
          </a:p>
        </p:txBody>
      </p:sp>
      <p:sp>
        <p:nvSpPr>
          <p:cNvPr id="6" name="Slide Number Placeholder 5">
            <a:extLst>
              <a:ext uri="{FF2B5EF4-FFF2-40B4-BE49-F238E27FC236}">
                <a16:creationId xmlns:a16="http://schemas.microsoft.com/office/drawing/2014/main" id="{C97CBD08-92CC-9EB4-AC36-151745F518FE}"/>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33</a:t>
            </a:r>
          </a:p>
        </p:txBody>
      </p:sp>
      <p:sp>
        <p:nvSpPr>
          <p:cNvPr id="7" name="Content Placeholder 2">
            <a:extLst>
              <a:ext uri="{FF2B5EF4-FFF2-40B4-BE49-F238E27FC236}">
                <a16:creationId xmlns:a16="http://schemas.microsoft.com/office/drawing/2014/main" id="{00DCC496-5F4D-E647-A291-0BE9C331AF42}"/>
              </a:ext>
            </a:extLst>
          </p:cNvPr>
          <p:cNvSpPr txBox="1">
            <a:spLocks/>
          </p:cNvSpPr>
          <p:nvPr/>
        </p:nvSpPr>
        <p:spPr>
          <a:xfrm>
            <a:off x="385161" y="2435192"/>
            <a:ext cx="8375266" cy="2800952"/>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r>
              <a:rPr lang="en-US" sz="2100" b="1" dirty="0">
                <a:solidFill>
                  <a:srgbClr val="FF0000"/>
                </a:solidFill>
                <a:latin typeface="Times New Roman" pitchFamily="18" charset="0"/>
                <a:cs typeface="Times New Roman" pitchFamily="18" charset="0"/>
              </a:rPr>
              <a:t>Types of Business Level Strategies</a:t>
            </a:r>
          </a:p>
          <a:p>
            <a:pPr marL="234950" indent="-234950" algn="just">
              <a:lnSpc>
                <a:spcPct val="120000"/>
              </a:lnSpc>
              <a:spcBef>
                <a:spcPts val="0"/>
              </a:spcBef>
              <a:spcAft>
                <a:spcPts val="1200"/>
              </a:spcAft>
              <a:buClr>
                <a:schemeClr val="accent6"/>
              </a:buClr>
              <a:buFont typeface="Wingdings" pitchFamily="2" charset="2"/>
              <a:buChar char="v"/>
            </a:pPr>
            <a:r>
              <a:rPr lang="en-US" sz="2100" b="1" dirty="0">
                <a:solidFill>
                  <a:schemeClr val="tx1"/>
                </a:solidFill>
                <a:latin typeface="Times New Roman" pitchFamily="18" charset="0"/>
                <a:cs typeface="Times New Roman" pitchFamily="18" charset="0"/>
              </a:rPr>
              <a:t>Focus Strategy (Niche Market Strategy): </a:t>
            </a:r>
            <a:r>
              <a:rPr lang="en-US" sz="2100" dirty="0">
                <a:solidFill>
                  <a:schemeClr val="tx1"/>
                </a:solidFill>
                <a:latin typeface="Times New Roman" pitchFamily="18" charset="0"/>
                <a:cs typeface="Times New Roman" pitchFamily="18" charset="0"/>
              </a:rPr>
              <a:t>Focuses on serving a specific market segment better than competitors - rather than targeting the whole market.</a:t>
            </a:r>
          </a:p>
          <a:p>
            <a:pPr algn="just">
              <a:lnSpc>
                <a:spcPct val="120000"/>
              </a:lnSpc>
              <a:spcBef>
                <a:spcPts val="0"/>
              </a:spcBef>
              <a:spcAft>
                <a:spcPts val="1200"/>
              </a:spcAft>
              <a:buClr>
                <a:schemeClr val="accent6"/>
              </a:buClr>
              <a:buFont typeface="Wingdings" panose="05000000000000000000" pitchFamily="2" charset="2"/>
              <a:buChar char="ü"/>
            </a:pPr>
            <a:r>
              <a:rPr lang="en-US" sz="2100" i="1" dirty="0">
                <a:solidFill>
                  <a:schemeClr val="tx1"/>
                </a:solidFill>
                <a:latin typeface="Times New Roman" pitchFamily="18" charset="0"/>
                <a:cs typeface="Times New Roman" pitchFamily="18" charset="0"/>
              </a:rPr>
              <a:t>Cost Focus: </a:t>
            </a:r>
            <a:r>
              <a:rPr lang="en-US" sz="2100" dirty="0">
                <a:solidFill>
                  <a:schemeClr val="tx1"/>
                </a:solidFill>
                <a:latin typeface="Times New Roman" pitchFamily="18" charset="0"/>
                <a:cs typeface="Times New Roman" pitchFamily="18" charset="0"/>
              </a:rPr>
              <a:t>Example: Heritage Bank - Targets agricultural value chains and the Nigerian diaspora, offering low-cost remittance and sector-specific loan products.</a:t>
            </a:r>
          </a:p>
          <a:p>
            <a:pPr algn="just">
              <a:lnSpc>
                <a:spcPct val="120000"/>
              </a:lnSpc>
              <a:spcBef>
                <a:spcPts val="0"/>
              </a:spcBef>
              <a:spcAft>
                <a:spcPts val="1200"/>
              </a:spcAft>
              <a:buClr>
                <a:schemeClr val="accent6"/>
              </a:buClr>
              <a:buFont typeface="Wingdings" panose="05000000000000000000" pitchFamily="2" charset="2"/>
              <a:buChar char="ü"/>
            </a:pPr>
            <a:r>
              <a:rPr lang="en-US" sz="2100" i="1" dirty="0">
                <a:solidFill>
                  <a:schemeClr val="tx1"/>
                </a:solidFill>
                <a:latin typeface="Times New Roman" pitchFamily="18" charset="0"/>
                <a:cs typeface="Times New Roman" pitchFamily="18" charset="0"/>
              </a:rPr>
              <a:t>Differentiation Focus: </a:t>
            </a:r>
            <a:r>
              <a:rPr lang="en-US" sz="2100" dirty="0">
                <a:solidFill>
                  <a:schemeClr val="tx1"/>
                </a:solidFill>
                <a:latin typeface="Times New Roman" pitchFamily="18" charset="0"/>
                <a:cs typeface="Times New Roman" pitchFamily="18" charset="0"/>
              </a:rPr>
              <a:t>Unique products for a niche market. Example: Rolls-Royce (luxury automobiles).</a:t>
            </a:r>
          </a:p>
          <a:p>
            <a:pPr algn="just">
              <a:lnSpc>
                <a:spcPct val="120000"/>
              </a:lnSpc>
              <a:spcBef>
                <a:spcPts val="0"/>
              </a:spcBef>
              <a:spcAft>
                <a:spcPts val="1200"/>
              </a:spcAft>
              <a:buClr>
                <a:schemeClr val="accent6"/>
              </a:buClr>
              <a:buFont typeface="Wingdings" panose="05000000000000000000" pitchFamily="2" charset="2"/>
              <a:buChar char="v"/>
            </a:pPr>
            <a:r>
              <a:rPr lang="en-US" sz="2100" b="1" dirty="0">
                <a:solidFill>
                  <a:schemeClr val="tx1"/>
                </a:solidFill>
                <a:latin typeface="Times New Roman" pitchFamily="18" charset="0"/>
                <a:cs typeface="Times New Roman" pitchFamily="18" charset="0"/>
              </a:rPr>
              <a:t>Hybrid or Transitional Strategies: </a:t>
            </a:r>
            <a:r>
              <a:rPr lang="en-US" sz="2100" dirty="0">
                <a:solidFill>
                  <a:schemeClr val="tx1"/>
                </a:solidFill>
                <a:latin typeface="Times New Roman" pitchFamily="18" charset="0"/>
                <a:cs typeface="Times New Roman" pitchFamily="18" charset="0"/>
              </a:rPr>
              <a:t>blend elements of cost leadership and differentiation, or are in the process of shifting from one strategy to another.</a:t>
            </a:r>
          </a:p>
          <a:p>
            <a:pPr algn="just">
              <a:lnSpc>
                <a:spcPct val="120000"/>
              </a:lnSpc>
              <a:spcBef>
                <a:spcPts val="0"/>
              </a:spcBef>
              <a:spcAft>
                <a:spcPts val="1200"/>
              </a:spcAft>
              <a:buClr>
                <a:schemeClr val="accent6"/>
              </a:buClr>
              <a:buFont typeface="Wingdings" panose="05000000000000000000" pitchFamily="2" charset="2"/>
              <a:buChar char="ü"/>
            </a:pPr>
            <a:r>
              <a:rPr lang="en-US" sz="2100" dirty="0">
                <a:solidFill>
                  <a:schemeClr val="tx1"/>
                </a:solidFill>
                <a:latin typeface="Times New Roman" pitchFamily="18" charset="0"/>
                <a:cs typeface="Times New Roman" pitchFamily="18" charset="0"/>
              </a:rPr>
              <a:t>Example: Zenith Bank, Sterling, Polaris, Unity</a:t>
            </a:r>
          </a:p>
        </p:txBody>
      </p:sp>
    </p:spTree>
    <p:extLst>
      <p:ext uri="{BB962C8B-B14F-4D97-AF65-F5344CB8AC3E}">
        <p14:creationId xmlns:p14="http://schemas.microsoft.com/office/powerpoint/2010/main" val="29904016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63252-DDEB-9575-A729-2D9FFC53C42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46A5F41-EB05-96EB-A29E-DE5292BE59C0}"/>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B60C100C-036B-B068-776A-EB99F23C3664}"/>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4913B2A3-8CB8-5357-6D49-AD8581AD2F71}"/>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How to craft and implement effective strategies at business and corporate levels.</a:t>
            </a:r>
          </a:p>
        </p:txBody>
      </p:sp>
      <p:sp>
        <p:nvSpPr>
          <p:cNvPr id="6" name="Slide Number Placeholder 5">
            <a:extLst>
              <a:ext uri="{FF2B5EF4-FFF2-40B4-BE49-F238E27FC236}">
                <a16:creationId xmlns:a16="http://schemas.microsoft.com/office/drawing/2014/main" id="{66F35DFE-B92A-8DCB-9C82-EAB1CCC82A01}"/>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34</a:t>
            </a:r>
          </a:p>
        </p:txBody>
      </p:sp>
      <p:sp>
        <p:nvSpPr>
          <p:cNvPr id="7" name="Content Placeholder 2">
            <a:extLst>
              <a:ext uri="{FF2B5EF4-FFF2-40B4-BE49-F238E27FC236}">
                <a16:creationId xmlns:a16="http://schemas.microsoft.com/office/drawing/2014/main" id="{1EF95325-15D8-5C55-EE8C-3EDA62D5FA9D}"/>
              </a:ext>
            </a:extLst>
          </p:cNvPr>
          <p:cNvSpPr txBox="1">
            <a:spLocks/>
          </p:cNvSpPr>
          <p:nvPr/>
        </p:nvSpPr>
        <p:spPr>
          <a:xfrm>
            <a:off x="385161" y="2435192"/>
            <a:ext cx="8375266" cy="2800952"/>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r>
              <a:rPr lang="en-US" sz="2100" b="1" dirty="0">
                <a:solidFill>
                  <a:srgbClr val="FF0000"/>
                </a:solidFill>
                <a:latin typeface="Times New Roman" pitchFamily="18" charset="0"/>
                <a:cs typeface="Times New Roman" pitchFamily="18" charset="0"/>
              </a:rPr>
              <a:t>Types of Business Level Strategies</a:t>
            </a:r>
          </a:p>
          <a:p>
            <a:pPr algn="just">
              <a:lnSpc>
                <a:spcPct val="120000"/>
              </a:lnSpc>
              <a:spcBef>
                <a:spcPts val="0"/>
              </a:spcBef>
              <a:spcAft>
                <a:spcPts val="1200"/>
              </a:spcAft>
              <a:buClr>
                <a:schemeClr val="accent6"/>
              </a:buClr>
              <a:buFont typeface="Wingdings" panose="05000000000000000000" pitchFamily="2" charset="2"/>
              <a:buChar char="v"/>
            </a:pPr>
            <a:r>
              <a:rPr lang="en-US" sz="2100" b="1" dirty="0">
                <a:solidFill>
                  <a:schemeClr val="tx1"/>
                </a:solidFill>
                <a:latin typeface="Times New Roman" pitchFamily="18" charset="0"/>
                <a:cs typeface="Times New Roman" pitchFamily="18" charset="0"/>
              </a:rPr>
              <a:t>Hybrid or Transitional Strategies: </a:t>
            </a:r>
          </a:p>
          <a:p>
            <a:pPr algn="just">
              <a:lnSpc>
                <a:spcPct val="120000"/>
              </a:lnSpc>
              <a:spcBef>
                <a:spcPts val="0"/>
              </a:spcBef>
              <a:spcAft>
                <a:spcPts val="1200"/>
              </a:spcAft>
              <a:buClr>
                <a:schemeClr val="accent6"/>
              </a:buClr>
              <a:buFont typeface="Wingdings" panose="05000000000000000000" pitchFamily="2" charset="2"/>
              <a:buChar char="v"/>
            </a:pPr>
            <a:r>
              <a:rPr lang="en-US" sz="2100" b="1" dirty="0">
                <a:solidFill>
                  <a:schemeClr val="tx1"/>
                </a:solidFill>
                <a:latin typeface="Times New Roman" pitchFamily="18" charset="0"/>
                <a:cs typeface="Times New Roman" pitchFamily="18" charset="0"/>
              </a:rPr>
              <a:t>Zenith Bank: </a:t>
            </a:r>
            <a:r>
              <a:rPr lang="en-US" sz="2100" dirty="0">
                <a:solidFill>
                  <a:schemeClr val="tx1"/>
                </a:solidFill>
                <a:latin typeface="Times New Roman" pitchFamily="18" charset="0"/>
                <a:cs typeface="Times New Roman" pitchFamily="18" charset="0"/>
              </a:rPr>
              <a:t>Known for operational efficiency and strong financial performance, but also invests in high-end digital platforms and excellent corporate services.</a:t>
            </a:r>
          </a:p>
          <a:p>
            <a:pPr algn="just">
              <a:lnSpc>
                <a:spcPct val="120000"/>
              </a:lnSpc>
              <a:spcBef>
                <a:spcPts val="0"/>
              </a:spcBef>
              <a:spcAft>
                <a:spcPts val="1200"/>
              </a:spcAft>
              <a:buClr>
                <a:schemeClr val="accent6"/>
              </a:buClr>
              <a:buFont typeface="Wingdings" panose="05000000000000000000" pitchFamily="2" charset="2"/>
              <a:buChar char="v"/>
            </a:pPr>
            <a:r>
              <a:rPr lang="en-US" sz="2100" b="1" dirty="0">
                <a:solidFill>
                  <a:schemeClr val="tx1"/>
                </a:solidFill>
                <a:latin typeface="Times New Roman" pitchFamily="18" charset="0"/>
                <a:cs typeface="Times New Roman" pitchFamily="18" charset="0"/>
              </a:rPr>
              <a:t>Sterling: </a:t>
            </a:r>
            <a:r>
              <a:rPr lang="en-US" sz="2100" dirty="0">
                <a:solidFill>
                  <a:schemeClr val="tx1"/>
                </a:solidFill>
                <a:latin typeface="Times New Roman" pitchFamily="18" charset="0"/>
                <a:cs typeface="Times New Roman" pitchFamily="18" charset="0"/>
              </a:rPr>
              <a:t>Transitioning from niche retail and ethical banking to tech-driven, innovative banking (e.g., “</a:t>
            </a:r>
            <a:r>
              <a:rPr lang="en-US" sz="2100" dirty="0" err="1">
                <a:solidFill>
                  <a:schemeClr val="tx1"/>
                </a:solidFill>
                <a:latin typeface="Times New Roman" pitchFamily="18" charset="0"/>
                <a:cs typeface="Times New Roman" pitchFamily="18" charset="0"/>
              </a:rPr>
              <a:t>OneBank</a:t>
            </a:r>
            <a:r>
              <a:rPr lang="en-US" sz="2100" dirty="0">
                <a:solidFill>
                  <a:schemeClr val="tx1"/>
                </a:solidFill>
                <a:latin typeface="Times New Roman" pitchFamily="18" charset="0"/>
                <a:cs typeface="Times New Roman" pitchFamily="18" charset="0"/>
              </a:rPr>
              <a:t>” and environmental sustainability).</a:t>
            </a:r>
          </a:p>
          <a:p>
            <a:pPr algn="just">
              <a:lnSpc>
                <a:spcPct val="120000"/>
              </a:lnSpc>
              <a:spcBef>
                <a:spcPts val="0"/>
              </a:spcBef>
              <a:spcAft>
                <a:spcPts val="1200"/>
              </a:spcAft>
              <a:buClr>
                <a:schemeClr val="accent6"/>
              </a:buClr>
              <a:buFont typeface="Wingdings" panose="05000000000000000000" pitchFamily="2" charset="2"/>
              <a:buChar char="v"/>
            </a:pPr>
            <a:r>
              <a:rPr lang="en-US" sz="2100" b="1" dirty="0">
                <a:solidFill>
                  <a:schemeClr val="tx1"/>
                </a:solidFill>
                <a:latin typeface="Times New Roman" pitchFamily="18" charset="0"/>
                <a:cs typeface="Times New Roman" pitchFamily="18" charset="0"/>
              </a:rPr>
              <a:t>Unity: </a:t>
            </a:r>
            <a:r>
              <a:rPr lang="en-US" sz="2100" dirty="0">
                <a:solidFill>
                  <a:schemeClr val="tx1"/>
                </a:solidFill>
                <a:latin typeface="Times New Roman" pitchFamily="18" charset="0"/>
                <a:cs typeface="Times New Roman" pitchFamily="18" charset="0"/>
              </a:rPr>
              <a:t>Targets agribusiness and rural sectors with low-cost strategies, while exploring digital transformation.</a:t>
            </a:r>
          </a:p>
        </p:txBody>
      </p:sp>
    </p:spTree>
    <p:extLst>
      <p:ext uri="{BB962C8B-B14F-4D97-AF65-F5344CB8AC3E}">
        <p14:creationId xmlns:p14="http://schemas.microsoft.com/office/powerpoint/2010/main" val="36015674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5C286-5EA1-22DC-29E2-8B23BC83188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5B96591-993B-02CE-37F6-E06BB4EC1F89}"/>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3067E632-1AB4-56DD-DD9A-AA09250968D4}"/>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DDCC48BB-D4D2-691F-C8BD-473AE725EC5C}"/>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How to craft and implement effective strategies at business and corporate levels.</a:t>
            </a:r>
          </a:p>
        </p:txBody>
      </p:sp>
      <p:sp>
        <p:nvSpPr>
          <p:cNvPr id="6" name="Slide Number Placeholder 5">
            <a:extLst>
              <a:ext uri="{FF2B5EF4-FFF2-40B4-BE49-F238E27FC236}">
                <a16:creationId xmlns:a16="http://schemas.microsoft.com/office/drawing/2014/main" id="{B9D6ECC2-2D54-4980-0F54-8A0A28A3510A}"/>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35</a:t>
            </a:r>
          </a:p>
        </p:txBody>
      </p:sp>
      <p:sp>
        <p:nvSpPr>
          <p:cNvPr id="7" name="Content Placeholder 2">
            <a:extLst>
              <a:ext uri="{FF2B5EF4-FFF2-40B4-BE49-F238E27FC236}">
                <a16:creationId xmlns:a16="http://schemas.microsoft.com/office/drawing/2014/main" id="{9F8D18FC-34A9-EC04-0CA3-D6D32D62C169}"/>
              </a:ext>
            </a:extLst>
          </p:cNvPr>
          <p:cNvSpPr txBox="1">
            <a:spLocks/>
          </p:cNvSpPr>
          <p:nvPr/>
        </p:nvSpPr>
        <p:spPr>
          <a:xfrm>
            <a:off x="385161" y="2435192"/>
            <a:ext cx="8375266" cy="2800952"/>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endParaRPr lang="en-US" sz="2100" dirty="0">
              <a:solidFill>
                <a:schemeClr val="tx1"/>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B4FE236F-E96F-BB89-5BE3-7B39591A205B}"/>
              </a:ext>
            </a:extLst>
          </p:cNvPr>
          <p:cNvPicPr>
            <a:picLocks noChangeAspect="1"/>
          </p:cNvPicPr>
          <p:nvPr/>
        </p:nvPicPr>
        <p:blipFill>
          <a:blip r:embed="rId3"/>
          <a:stretch>
            <a:fillRect/>
          </a:stretch>
        </p:blipFill>
        <p:spPr>
          <a:xfrm>
            <a:off x="231006" y="1213538"/>
            <a:ext cx="8579162" cy="5168011"/>
          </a:xfrm>
          <a:prstGeom prst="rect">
            <a:avLst/>
          </a:prstGeom>
        </p:spPr>
      </p:pic>
    </p:spTree>
    <p:extLst>
      <p:ext uri="{BB962C8B-B14F-4D97-AF65-F5344CB8AC3E}">
        <p14:creationId xmlns:p14="http://schemas.microsoft.com/office/powerpoint/2010/main" val="754844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90457-EAC9-6703-B99A-59F632508D0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D0818EE-B7B6-9492-17A1-C53056DDE56E}"/>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81546E9F-8407-6D67-1D8B-BE898736CDE3}"/>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F52DEF4C-18C5-4C84-1C80-6162D46723DC}"/>
              </a:ext>
            </a:extLst>
          </p:cNvPr>
          <p:cNvSpPr>
            <a:spLocks noGrp="1"/>
          </p:cNvSpPr>
          <p:nvPr>
            <p:ph idx="1"/>
          </p:nvPr>
        </p:nvSpPr>
        <p:spPr>
          <a:xfrm>
            <a:off x="588729" y="327546"/>
            <a:ext cx="8250472" cy="581173"/>
          </a:xfrm>
        </p:spPr>
        <p:txBody>
          <a:bodyPr>
            <a:noAutofit/>
          </a:bodyPr>
          <a:lstStyle/>
          <a:p>
            <a:pPr marL="0" indent="0" algn="ctr">
              <a:buNone/>
            </a:pPr>
            <a:r>
              <a:rPr lang="en-US" sz="2800" dirty="0">
                <a:solidFill>
                  <a:schemeClr val="bg1"/>
                </a:solidFill>
                <a:latin typeface="Gisha" pitchFamily="34" charset="-79"/>
                <a:cs typeface="Gisha" pitchFamily="34" charset="-79"/>
              </a:rPr>
              <a:t>OPENING QUOTES</a:t>
            </a:r>
            <a:endParaRPr lang="en-GB" sz="2800" b="1" dirty="0">
              <a:solidFill>
                <a:schemeClr val="bg1"/>
              </a:solidFill>
              <a:latin typeface="Gisha" pitchFamily="34" charset="-79"/>
              <a:cs typeface="Gisha" pitchFamily="34" charset="-79"/>
            </a:endParaRPr>
          </a:p>
        </p:txBody>
      </p:sp>
      <p:sp>
        <p:nvSpPr>
          <p:cNvPr id="6" name="Slide Number Placeholder 5">
            <a:extLst>
              <a:ext uri="{FF2B5EF4-FFF2-40B4-BE49-F238E27FC236}">
                <a16:creationId xmlns:a16="http://schemas.microsoft.com/office/drawing/2014/main" id="{6ACEEB10-8885-3591-F742-5E63A99CDF25}"/>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4</a:t>
            </a:r>
          </a:p>
        </p:txBody>
      </p:sp>
      <p:sp>
        <p:nvSpPr>
          <p:cNvPr id="7" name="Content Placeholder 2">
            <a:extLst>
              <a:ext uri="{FF2B5EF4-FFF2-40B4-BE49-F238E27FC236}">
                <a16:creationId xmlns:a16="http://schemas.microsoft.com/office/drawing/2014/main" id="{CDBAE652-E413-00EA-BA6A-11D439458929}"/>
              </a:ext>
            </a:extLst>
          </p:cNvPr>
          <p:cNvSpPr txBox="1">
            <a:spLocks/>
          </p:cNvSpPr>
          <p:nvPr/>
        </p:nvSpPr>
        <p:spPr>
          <a:xfrm>
            <a:off x="3647975" y="1540042"/>
            <a:ext cx="4908883" cy="335921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34950" indent="-234950" algn="just">
              <a:lnSpc>
                <a:spcPct val="120000"/>
              </a:lnSpc>
              <a:spcBef>
                <a:spcPts val="0"/>
              </a:spcBef>
              <a:spcAft>
                <a:spcPts val="1200"/>
              </a:spcAft>
              <a:buClr>
                <a:schemeClr val="accent6"/>
              </a:buClr>
              <a:buFont typeface="Wingdings" pitchFamily="2" charset="2"/>
              <a:buChar char="v"/>
            </a:pPr>
            <a:r>
              <a:rPr lang="en-US" sz="2800" dirty="0">
                <a:solidFill>
                  <a:schemeClr val="tx1"/>
                </a:solidFill>
                <a:latin typeface="Times New Roman" pitchFamily="18" charset="0"/>
                <a:cs typeface="Times New Roman" pitchFamily="18" charset="0"/>
              </a:rPr>
              <a:t>“If you don’t have a strategy, you are part of someone else's strategy.” </a:t>
            </a:r>
          </a:p>
          <a:p>
            <a:pPr marL="0" indent="0" algn="just">
              <a:lnSpc>
                <a:spcPct val="120000"/>
              </a:lnSpc>
              <a:spcBef>
                <a:spcPts val="0"/>
              </a:spcBef>
              <a:spcAft>
                <a:spcPts val="1200"/>
              </a:spcAft>
              <a:buClr>
                <a:schemeClr val="accent6"/>
              </a:buClr>
              <a:buNone/>
            </a:pPr>
            <a:r>
              <a:rPr lang="en-US" sz="2800" dirty="0">
                <a:solidFill>
                  <a:schemeClr val="tx1"/>
                </a:solidFill>
                <a:latin typeface="Times New Roman" pitchFamily="18" charset="0"/>
                <a:cs typeface="Times New Roman" pitchFamily="18" charset="0"/>
              </a:rPr>
              <a:t> - Alvin Toﬄer</a:t>
            </a:r>
          </a:p>
        </p:txBody>
      </p:sp>
      <p:pic>
        <p:nvPicPr>
          <p:cNvPr id="4" name="Picture 3">
            <a:extLst>
              <a:ext uri="{FF2B5EF4-FFF2-40B4-BE49-F238E27FC236}">
                <a16:creationId xmlns:a16="http://schemas.microsoft.com/office/drawing/2014/main" id="{FC731A42-2BC7-F68D-BB63-0037E63EF693}"/>
              </a:ext>
            </a:extLst>
          </p:cNvPr>
          <p:cNvPicPr>
            <a:picLocks noChangeAspect="1"/>
          </p:cNvPicPr>
          <p:nvPr/>
        </p:nvPicPr>
        <p:blipFill>
          <a:blip r:embed="rId3"/>
          <a:stretch>
            <a:fillRect/>
          </a:stretch>
        </p:blipFill>
        <p:spPr>
          <a:xfrm>
            <a:off x="588729" y="2107931"/>
            <a:ext cx="3126623" cy="2868329"/>
          </a:xfrm>
          <a:prstGeom prst="rect">
            <a:avLst/>
          </a:prstGeom>
        </p:spPr>
      </p:pic>
    </p:spTree>
    <p:extLst>
      <p:ext uri="{BB962C8B-B14F-4D97-AF65-F5344CB8AC3E}">
        <p14:creationId xmlns:p14="http://schemas.microsoft.com/office/powerpoint/2010/main" val="27914812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BB667-755B-538D-0E79-A479D804CB7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737C60F-AA2A-4044-DD00-7D8AEAD753CB}"/>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BB3C53D1-8BB7-9254-3E0E-17E40D9C8C33}"/>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E34D1E7A-D54A-7891-951D-5B3674A43D27}"/>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How to craft and implement effective strategies at business and corporate levels.</a:t>
            </a:r>
          </a:p>
        </p:txBody>
      </p:sp>
      <p:sp>
        <p:nvSpPr>
          <p:cNvPr id="6" name="Slide Number Placeholder 5">
            <a:extLst>
              <a:ext uri="{FF2B5EF4-FFF2-40B4-BE49-F238E27FC236}">
                <a16:creationId xmlns:a16="http://schemas.microsoft.com/office/drawing/2014/main" id="{8ED0A20C-0B51-D16D-6587-089D18BB32FC}"/>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27</a:t>
            </a:r>
          </a:p>
        </p:txBody>
      </p:sp>
      <p:sp>
        <p:nvSpPr>
          <p:cNvPr id="7" name="Content Placeholder 2">
            <a:extLst>
              <a:ext uri="{FF2B5EF4-FFF2-40B4-BE49-F238E27FC236}">
                <a16:creationId xmlns:a16="http://schemas.microsoft.com/office/drawing/2014/main" id="{DB53C31F-2D95-5816-CD75-023A02D5CF2A}"/>
              </a:ext>
            </a:extLst>
          </p:cNvPr>
          <p:cNvSpPr txBox="1">
            <a:spLocks/>
          </p:cNvSpPr>
          <p:nvPr/>
        </p:nvSpPr>
        <p:spPr>
          <a:xfrm>
            <a:off x="385161" y="2435192"/>
            <a:ext cx="8375266" cy="2800952"/>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endParaRPr lang="en-US" sz="2100" dirty="0">
              <a:solidFill>
                <a:schemeClr val="tx1"/>
              </a:solidFill>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id="{B1031FBC-8621-5964-5339-3C0657219310}"/>
              </a:ext>
            </a:extLst>
          </p:cNvPr>
          <p:cNvPicPr>
            <a:picLocks noChangeAspect="1"/>
          </p:cNvPicPr>
          <p:nvPr/>
        </p:nvPicPr>
        <p:blipFill>
          <a:blip r:embed="rId3"/>
          <a:stretch>
            <a:fillRect/>
          </a:stretch>
        </p:blipFill>
        <p:spPr>
          <a:xfrm>
            <a:off x="385162" y="1152483"/>
            <a:ext cx="8375266" cy="5476044"/>
          </a:xfrm>
          <a:prstGeom prst="rect">
            <a:avLst/>
          </a:prstGeom>
        </p:spPr>
      </p:pic>
    </p:spTree>
    <p:extLst>
      <p:ext uri="{BB962C8B-B14F-4D97-AF65-F5344CB8AC3E}">
        <p14:creationId xmlns:p14="http://schemas.microsoft.com/office/powerpoint/2010/main" val="5041641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ECBB7-EFCD-673C-612F-877C1D89041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FD76F52-4370-A3C7-57C9-B2F79A517F1E}"/>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CC216F37-5E28-8FCC-5047-EB3E0BE67454}"/>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38BADCE6-34E7-AF6A-DF72-0DE67F3605AA}"/>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How to craft and implement effective strategies at business and corporate levels.</a:t>
            </a:r>
          </a:p>
        </p:txBody>
      </p:sp>
      <p:sp>
        <p:nvSpPr>
          <p:cNvPr id="6" name="Slide Number Placeholder 5">
            <a:extLst>
              <a:ext uri="{FF2B5EF4-FFF2-40B4-BE49-F238E27FC236}">
                <a16:creationId xmlns:a16="http://schemas.microsoft.com/office/drawing/2014/main" id="{469088A0-CEAF-D7C4-2152-66BE78A300D1}"/>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37</a:t>
            </a:r>
          </a:p>
        </p:txBody>
      </p:sp>
      <p:sp>
        <p:nvSpPr>
          <p:cNvPr id="7" name="Content Placeholder 2">
            <a:extLst>
              <a:ext uri="{FF2B5EF4-FFF2-40B4-BE49-F238E27FC236}">
                <a16:creationId xmlns:a16="http://schemas.microsoft.com/office/drawing/2014/main" id="{C4632939-7E8B-3B0E-2CE1-A1D2AA6D445B}"/>
              </a:ext>
            </a:extLst>
          </p:cNvPr>
          <p:cNvSpPr txBox="1">
            <a:spLocks/>
          </p:cNvSpPr>
          <p:nvPr/>
        </p:nvSpPr>
        <p:spPr>
          <a:xfrm>
            <a:off x="385161" y="2916455"/>
            <a:ext cx="8375266" cy="1309035"/>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r>
              <a:rPr lang="en-US" sz="2400" b="1" dirty="0">
                <a:solidFill>
                  <a:srgbClr val="FF0000"/>
                </a:solidFill>
                <a:latin typeface="Times New Roman" pitchFamily="18" charset="0"/>
                <a:cs typeface="Times New Roman" pitchFamily="18" charset="0"/>
              </a:rPr>
              <a:t>Crafting Business Level Strategies</a:t>
            </a: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Industry and Competitive Analysis: </a:t>
            </a:r>
            <a:r>
              <a:rPr lang="en-US" sz="2200" dirty="0">
                <a:solidFill>
                  <a:schemeClr val="tx1"/>
                </a:solidFill>
                <a:latin typeface="Times New Roman" pitchFamily="18" charset="0"/>
                <a:cs typeface="Times New Roman" pitchFamily="18" charset="0"/>
              </a:rPr>
              <a:t>(</a:t>
            </a:r>
            <a:r>
              <a:rPr lang="en-US" sz="2200" dirty="0" err="1">
                <a:solidFill>
                  <a:schemeClr val="tx1"/>
                </a:solidFill>
                <a:latin typeface="Times New Roman" pitchFamily="18" charset="0"/>
                <a:cs typeface="Times New Roman" pitchFamily="18" charset="0"/>
              </a:rPr>
              <a:t>i</a:t>
            </a:r>
            <a:r>
              <a:rPr lang="en-US" sz="2200" dirty="0">
                <a:solidFill>
                  <a:schemeClr val="tx1"/>
                </a:solidFill>
                <a:latin typeface="Times New Roman" pitchFamily="18" charset="0"/>
                <a:cs typeface="Times New Roman" pitchFamily="18" charset="0"/>
              </a:rPr>
              <a:t>) Use Porter’s Five Forces to assess competition, (ii) Understand customer needs and market trends.</a:t>
            </a: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Choose a Competitive Positioning: </a:t>
            </a:r>
            <a:r>
              <a:rPr lang="en-US" sz="2200" dirty="0">
                <a:solidFill>
                  <a:schemeClr val="tx1"/>
                </a:solidFill>
                <a:latin typeface="Times New Roman" pitchFamily="18" charset="0"/>
                <a:cs typeface="Times New Roman" pitchFamily="18" charset="0"/>
              </a:rPr>
              <a:t>(</a:t>
            </a:r>
            <a:r>
              <a:rPr lang="en-US" sz="2200" dirty="0" err="1">
                <a:solidFill>
                  <a:schemeClr val="tx1"/>
                </a:solidFill>
                <a:latin typeface="Times New Roman" pitchFamily="18" charset="0"/>
                <a:cs typeface="Times New Roman" pitchFamily="18" charset="0"/>
              </a:rPr>
              <a:t>i</a:t>
            </a:r>
            <a:r>
              <a:rPr lang="en-US" sz="2200" dirty="0">
                <a:solidFill>
                  <a:schemeClr val="tx1"/>
                </a:solidFill>
                <a:latin typeface="Times New Roman" pitchFamily="18" charset="0"/>
                <a:cs typeface="Times New Roman" pitchFamily="18" charset="0"/>
              </a:rPr>
              <a:t>) Cost leadership (be the lowest cost provider), (ii) Differentiation (offer unique value), (iii) Focus/Niche strategy (target a specific segment)</a:t>
            </a: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Define Value Proposition: </a:t>
            </a:r>
            <a:r>
              <a:rPr lang="en-US" sz="2200" dirty="0">
                <a:solidFill>
                  <a:schemeClr val="tx1"/>
                </a:solidFill>
                <a:latin typeface="Times New Roman" pitchFamily="18" charset="0"/>
                <a:cs typeface="Times New Roman" pitchFamily="18" charset="0"/>
              </a:rPr>
              <a:t>Clearly articulate what makes your product/service valuable to customers.</a:t>
            </a: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Set SMART Goals: </a:t>
            </a:r>
            <a:r>
              <a:rPr lang="en-US" sz="2200" dirty="0">
                <a:solidFill>
                  <a:schemeClr val="tx1"/>
                </a:solidFill>
                <a:latin typeface="Times New Roman" pitchFamily="18" charset="0"/>
                <a:cs typeface="Times New Roman" pitchFamily="18" charset="0"/>
              </a:rPr>
              <a:t>Specific, Measurable, Achievable, Relevant, Time-bound objectives for the business unit.</a:t>
            </a:r>
          </a:p>
        </p:txBody>
      </p:sp>
    </p:spTree>
    <p:extLst>
      <p:ext uri="{BB962C8B-B14F-4D97-AF65-F5344CB8AC3E}">
        <p14:creationId xmlns:p14="http://schemas.microsoft.com/office/powerpoint/2010/main" val="3703240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F8753-25D8-E133-CBFF-6EF32710F86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6A5193F-3809-3020-8FE3-4790C768BFDC}"/>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811C0ECA-BDB2-2C3D-CB92-288F186DB5BB}"/>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7C9C9F97-6353-EBED-5EE2-742A0E8EE1DC}"/>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How to craft and implement effective strategies at business and corporate levels.</a:t>
            </a:r>
          </a:p>
        </p:txBody>
      </p:sp>
      <p:sp>
        <p:nvSpPr>
          <p:cNvPr id="6" name="Slide Number Placeholder 5">
            <a:extLst>
              <a:ext uri="{FF2B5EF4-FFF2-40B4-BE49-F238E27FC236}">
                <a16:creationId xmlns:a16="http://schemas.microsoft.com/office/drawing/2014/main" id="{707F76D6-48A3-816B-598E-4114ABD4E737}"/>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38</a:t>
            </a:r>
          </a:p>
        </p:txBody>
      </p:sp>
      <p:sp>
        <p:nvSpPr>
          <p:cNvPr id="7" name="Content Placeholder 2">
            <a:extLst>
              <a:ext uri="{FF2B5EF4-FFF2-40B4-BE49-F238E27FC236}">
                <a16:creationId xmlns:a16="http://schemas.microsoft.com/office/drawing/2014/main" id="{82294A91-752B-3611-D822-28E8D305B7F5}"/>
              </a:ext>
            </a:extLst>
          </p:cNvPr>
          <p:cNvSpPr txBox="1">
            <a:spLocks/>
          </p:cNvSpPr>
          <p:nvPr/>
        </p:nvSpPr>
        <p:spPr>
          <a:xfrm>
            <a:off x="385161" y="2916455"/>
            <a:ext cx="8375266" cy="1309035"/>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r>
              <a:rPr lang="en-US" sz="2400" b="1" dirty="0">
                <a:solidFill>
                  <a:srgbClr val="FF0000"/>
                </a:solidFill>
                <a:latin typeface="Times New Roman" pitchFamily="18" charset="0"/>
                <a:cs typeface="Times New Roman" pitchFamily="18" charset="0"/>
              </a:rPr>
              <a:t>Implementing Business Level Strategies</a:t>
            </a: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Align Structure and Capabilities: </a:t>
            </a:r>
            <a:r>
              <a:rPr lang="en-US" sz="2200" dirty="0">
                <a:solidFill>
                  <a:schemeClr val="tx1"/>
                </a:solidFill>
                <a:latin typeface="Times New Roman" pitchFamily="18" charset="0"/>
                <a:cs typeface="Times New Roman" pitchFamily="18" charset="0"/>
              </a:rPr>
              <a:t>Ensure the </a:t>
            </a:r>
            <a:r>
              <a:rPr lang="en-US" sz="2200" dirty="0" err="1">
                <a:solidFill>
                  <a:schemeClr val="tx1"/>
                </a:solidFill>
                <a:latin typeface="Times New Roman" pitchFamily="18" charset="0"/>
                <a:cs typeface="Times New Roman" pitchFamily="18" charset="0"/>
              </a:rPr>
              <a:t>organisational</a:t>
            </a:r>
            <a:r>
              <a:rPr lang="en-US" sz="2200" dirty="0">
                <a:solidFill>
                  <a:schemeClr val="tx1"/>
                </a:solidFill>
                <a:latin typeface="Times New Roman" pitchFamily="18" charset="0"/>
                <a:cs typeface="Times New Roman" pitchFamily="18" charset="0"/>
              </a:rPr>
              <a:t> structure, skills, and systems support the strategy.</a:t>
            </a: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Operationalize Plans: </a:t>
            </a:r>
            <a:r>
              <a:rPr lang="en-US" sz="2200" dirty="0">
                <a:solidFill>
                  <a:schemeClr val="tx1"/>
                </a:solidFill>
                <a:latin typeface="Times New Roman" pitchFamily="18" charset="0"/>
                <a:cs typeface="Times New Roman" pitchFamily="18" charset="0"/>
              </a:rPr>
              <a:t>Break down strategies into actionable programs and projects.</a:t>
            </a: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Build Strategic Partnerships: </a:t>
            </a:r>
            <a:r>
              <a:rPr lang="en-US" sz="2200" dirty="0">
                <a:solidFill>
                  <a:schemeClr val="tx1"/>
                </a:solidFill>
                <a:latin typeface="Times New Roman" pitchFamily="18" charset="0"/>
                <a:cs typeface="Times New Roman" pitchFamily="18" charset="0"/>
              </a:rPr>
              <a:t>Leverage suppliers, distributors, or tech alliances to enhance value delivery.</a:t>
            </a:r>
          </a:p>
          <a:p>
            <a:pPr marL="234950" indent="-234950" algn="just">
              <a:lnSpc>
                <a:spcPct val="120000"/>
              </a:lnSpc>
              <a:spcBef>
                <a:spcPts val="0"/>
              </a:spcBef>
              <a:spcAft>
                <a:spcPts val="1200"/>
              </a:spcAft>
              <a:buClr>
                <a:schemeClr val="accent6"/>
              </a:buClr>
              <a:buFont typeface="Wingdings" pitchFamily="2" charset="2"/>
              <a:buChar char="v"/>
            </a:pPr>
            <a:r>
              <a:rPr lang="en-US" sz="2200" b="1" dirty="0">
                <a:solidFill>
                  <a:schemeClr val="tx1"/>
                </a:solidFill>
                <a:latin typeface="Times New Roman" pitchFamily="18" charset="0"/>
                <a:cs typeface="Times New Roman" pitchFamily="18" charset="0"/>
              </a:rPr>
              <a:t>Monitor, Evaluate, Adapt: </a:t>
            </a:r>
            <a:r>
              <a:rPr lang="en-US" sz="2200" dirty="0">
                <a:solidFill>
                  <a:schemeClr val="tx1"/>
                </a:solidFill>
                <a:latin typeface="Times New Roman" pitchFamily="18" charset="0"/>
                <a:cs typeface="Times New Roman" pitchFamily="18" charset="0"/>
              </a:rPr>
              <a:t>Use dashboards, customer feedback, and market data to refine the strategy.</a:t>
            </a:r>
          </a:p>
        </p:txBody>
      </p:sp>
    </p:spTree>
    <p:extLst>
      <p:ext uri="{BB962C8B-B14F-4D97-AF65-F5344CB8AC3E}">
        <p14:creationId xmlns:p14="http://schemas.microsoft.com/office/powerpoint/2010/main" val="32485498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DDE93-B7AC-20D8-DFCB-FBA4403D166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896ED98-E08C-37F0-F677-F4350CFD8AE3}"/>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605EF63C-5039-53A1-874E-CD930C4D2C94}"/>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512B3871-0729-1C30-FDE7-A7D1FB862D86}"/>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How to craft and implement effective strategies at business and corporate levels.</a:t>
            </a:r>
          </a:p>
        </p:txBody>
      </p:sp>
      <p:sp>
        <p:nvSpPr>
          <p:cNvPr id="6" name="Slide Number Placeholder 5">
            <a:extLst>
              <a:ext uri="{FF2B5EF4-FFF2-40B4-BE49-F238E27FC236}">
                <a16:creationId xmlns:a16="http://schemas.microsoft.com/office/drawing/2014/main" id="{5458F3FF-D878-D55A-E9A2-FDC365D540AA}"/>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39</a:t>
            </a:r>
          </a:p>
        </p:txBody>
      </p:sp>
      <p:sp>
        <p:nvSpPr>
          <p:cNvPr id="7" name="Content Placeholder 2">
            <a:extLst>
              <a:ext uri="{FF2B5EF4-FFF2-40B4-BE49-F238E27FC236}">
                <a16:creationId xmlns:a16="http://schemas.microsoft.com/office/drawing/2014/main" id="{F83C55DC-569A-4BED-6488-0A514E499411}"/>
              </a:ext>
            </a:extLst>
          </p:cNvPr>
          <p:cNvSpPr txBox="1">
            <a:spLocks/>
          </p:cNvSpPr>
          <p:nvPr/>
        </p:nvSpPr>
        <p:spPr>
          <a:xfrm>
            <a:off x="385161" y="1540043"/>
            <a:ext cx="8375266" cy="2685448"/>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r>
              <a:rPr lang="en-US" sz="2400" b="1" dirty="0">
                <a:solidFill>
                  <a:srgbClr val="FF0000"/>
                </a:solidFill>
                <a:latin typeface="Times New Roman" pitchFamily="18" charset="0"/>
                <a:cs typeface="Times New Roman" pitchFamily="18" charset="0"/>
              </a:rPr>
              <a:t>Tips for Success</a:t>
            </a:r>
          </a:p>
          <a:p>
            <a:pPr algn="just">
              <a:lnSpc>
                <a:spcPct val="120000"/>
              </a:lnSpc>
              <a:spcBef>
                <a:spcPts val="0"/>
              </a:spcBef>
              <a:spcAft>
                <a:spcPts val="1200"/>
              </a:spcAft>
              <a:buClr>
                <a:schemeClr val="accent6"/>
              </a:buClr>
              <a:buFont typeface="Wingdings" panose="05000000000000000000" pitchFamily="2" charset="2"/>
              <a:buChar char="v"/>
            </a:pPr>
            <a:r>
              <a:rPr lang="en-US" sz="2200" dirty="0">
                <a:solidFill>
                  <a:schemeClr val="tx1"/>
                </a:solidFill>
                <a:latin typeface="Times New Roman" pitchFamily="18" charset="0"/>
                <a:cs typeface="Times New Roman" pitchFamily="18" charset="0"/>
              </a:rPr>
              <a:t>Ensure alignment between corporate and business-level strategies.</a:t>
            </a:r>
          </a:p>
          <a:p>
            <a:pPr algn="just">
              <a:lnSpc>
                <a:spcPct val="120000"/>
              </a:lnSpc>
              <a:spcBef>
                <a:spcPts val="0"/>
              </a:spcBef>
              <a:spcAft>
                <a:spcPts val="1200"/>
              </a:spcAft>
              <a:buClr>
                <a:schemeClr val="accent6"/>
              </a:buClr>
              <a:buFont typeface="Wingdings" panose="05000000000000000000" pitchFamily="2" charset="2"/>
              <a:buChar char="v"/>
            </a:pPr>
            <a:r>
              <a:rPr lang="en-US" sz="2200" dirty="0">
                <a:solidFill>
                  <a:schemeClr val="tx1"/>
                </a:solidFill>
                <a:latin typeface="Times New Roman" pitchFamily="18" charset="0"/>
                <a:cs typeface="Times New Roman" pitchFamily="18" charset="0"/>
              </a:rPr>
              <a:t>Maintain strategic agility to respond to market changes.</a:t>
            </a:r>
          </a:p>
          <a:p>
            <a:pPr algn="just">
              <a:lnSpc>
                <a:spcPct val="120000"/>
              </a:lnSpc>
              <a:spcBef>
                <a:spcPts val="0"/>
              </a:spcBef>
              <a:spcAft>
                <a:spcPts val="1200"/>
              </a:spcAft>
              <a:buClr>
                <a:schemeClr val="accent6"/>
              </a:buClr>
              <a:buFont typeface="Wingdings" panose="05000000000000000000" pitchFamily="2" charset="2"/>
              <a:buChar char="v"/>
            </a:pPr>
            <a:r>
              <a:rPr lang="en-US" sz="2200" dirty="0">
                <a:solidFill>
                  <a:schemeClr val="tx1"/>
                </a:solidFill>
                <a:latin typeface="Times New Roman" pitchFamily="18" charset="0"/>
                <a:cs typeface="Times New Roman" pitchFamily="18" charset="0"/>
              </a:rPr>
              <a:t>Foster a strategy-supportive culture across all levels.</a:t>
            </a:r>
          </a:p>
          <a:p>
            <a:pPr algn="just">
              <a:lnSpc>
                <a:spcPct val="120000"/>
              </a:lnSpc>
              <a:spcBef>
                <a:spcPts val="0"/>
              </a:spcBef>
              <a:spcAft>
                <a:spcPts val="1200"/>
              </a:spcAft>
              <a:buClr>
                <a:schemeClr val="accent6"/>
              </a:buClr>
              <a:buFont typeface="Wingdings" panose="05000000000000000000" pitchFamily="2" charset="2"/>
              <a:buChar char="v"/>
            </a:pPr>
            <a:r>
              <a:rPr lang="en-US" sz="2200" dirty="0">
                <a:solidFill>
                  <a:schemeClr val="tx1"/>
                </a:solidFill>
                <a:latin typeface="Times New Roman" pitchFamily="18" charset="0"/>
                <a:cs typeface="Times New Roman" pitchFamily="18" charset="0"/>
              </a:rPr>
              <a:t>Invest in leadership and strategic communication.</a:t>
            </a:r>
          </a:p>
        </p:txBody>
      </p:sp>
    </p:spTree>
    <p:extLst>
      <p:ext uri="{BB962C8B-B14F-4D97-AF65-F5344CB8AC3E}">
        <p14:creationId xmlns:p14="http://schemas.microsoft.com/office/powerpoint/2010/main" val="5001978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09177-028B-BFDA-F307-17CE35B1631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781600E-9763-5DDC-086A-1D3ACE4136A1}"/>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8D5476C5-3541-44DC-E325-C8AC7C9DBF05}"/>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06604530-9ED5-3D55-7092-C06622ED33AB}"/>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Tools for internal and external environmental analysis.</a:t>
            </a:r>
          </a:p>
        </p:txBody>
      </p:sp>
      <p:sp>
        <p:nvSpPr>
          <p:cNvPr id="6" name="Slide Number Placeholder 5">
            <a:extLst>
              <a:ext uri="{FF2B5EF4-FFF2-40B4-BE49-F238E27FC236}">
                <a16:creationId xmlns:a16="http://schemas.microsoft.com/office/drawing/2014/main" id="{1219E892-2259-29E7-F9E7-D7826DDB6E45}"/>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40</a:t>
            </a:r>
          </a:p>
        </p:txBody>
      </p:sp>
      <p:sp>
        <p:nvSpPr>
          <p:cNvPr id="7" name="Content Placeholder 2">
            <a:extLst>
              <a:ext uri="{FF2B5EF4-FFF2-40B4-BE49-F238E27FC236}">
                <a16:creationId xmlns:a16="http://schemas.microsoft.com/office/drawing/2014/main" id="{25208608-D5CF-E5B8-241F-25769D8873F4}"/>
              </a:ext>
            </a:extLst>
          </p:cNvPr>
          <p:cNvSpPr txBox="1">
            <a:spLocks/>
          </p:cNvSpPr>
          <p:nvPr/>
        </p:nvSpPr>
        <p:spPr>
          <a:xfrm>
            <a:off x="385161" y="2916455"/>
            <a:ext cx="8375266" cy="1309035"/>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endParaRPr lang="en-US" sz="2400" b="1" dirty="0">
              <a:solidFill>
                <a:srgbClr val="FF0000"/>
              </a:solidFill>
              <a:latin typeface="Times New Roman" pitchFamily="18" charset="0"/>
              <a:cs typeface="Times New Roman" pitchFamily="18" charset="0"/>
            </a:endParaRPr>
          </a:p>
          <a:p>
            <a:pPr algn="just">
              <a:lnSpc>
                <a:spcPct val="120000"/>
              </a:lnSpc>
              <a:spcBef>
                <a:spcPts val="0"/>
              </a:spcBef>
              <a:spcAft>
                <a:spcPts val="1200"/>
              </a:spcAft>
              <a:buClr>
                <a:schemeClr val="accent6"/>
              </a:buClr>
              <a:buFont typeface="Wingdings" panose="05000000000000000000" pitchFamily="2" charset="2"/>
              <a:buChar char="v"/>
            </a:pPr>
            <a:r>
              <a:rPr lang="en-US" sz="2100" b="1" dirty="0">
                <a:solidFill>
                  <a:srgbClr val="FF0000"/>
                </a:solidFill>
                <a:latin typeface="Times New Roman" pitchFamily="18" charset="0"/>
                <a:cs typeface="Times New Roman" pitchFamily="18" charset="0"/>
              </a:rPr>
              <a:t>Internal Environmental Analysis Tools: </a:t>
            </a:r>
            <a:r>
              <a:rPr lang="en-US" sz="2100" dirty="0">
                <a:solidFill>
                  <a:schemeClr val="tx1"/>
                </a:solidFill>
                <a:latin typeface="Times New Roman" pitchFamily="18" charset="0"/>
                <a:cs typeface="Times New Roman" pitchFamily="18" charset="0"/>
              </a:rPr>
              <a:t>These analyze factors within the organization.</a:t>
            </a:r>
          </a:p>
          <a:p>
            <a:pPr algn="just">
              <a:lnSpc>
                <a:spcPct val="120000"/>
              </a:lnSpc>
              <a:spcBef>
                <a:spcPts val="0"/>
              </a:spcBef>
              <a:spcAft>
                <a:spcPts val="1200"/>
              </a:spcAft>
              <a:buClr>
                <a:schemeClr val="accent6"/>
              </a:buClr>
              <a:buFont typeface="Wingdings" panose="05000000000000000000" pitchFamily="2" charset="2"/>
              <a:buChar char="ü"/>
            </a:pPr>
            <a:r>
              <a:rPr lang="en-US" sz="2100" b="1" i="1" dirty="0">
                <a:solidFill>
                  <a:schemeClr val="tx1"/>
                </a:solidFill>
                <a:latin typeface="Times New Roman" pitchFamily="18" charset="0"/>
                <a:cs typeface="Times New Roman" pitchFamily="18" charset="0"/>
              </a:rPr>
              <a:t>Resource-Based View (RBV): </a:t>
            </a:r>
            <a:r>
              <a:rPr lang="en-US" sz="2100" dirty="0">
                <a:solidFill>
                  <a:schemeClr val="tx1"/>
                </a:solidFill>
                <a:latin typeface="Times New Roman" pitchFamily="18" charset="0"/>
                <a:cs typeface="Times New Roman" pitchFamily="18" charset="0"/>
              </a:rPr>
              <a:t>Evaluates tangible and intangible resources and capabilities as sources of competitive advantage.</a:t>
            </a:r>
          </a:p>
          <a:p>
            <a:pPr algn="just">
              <a:lnSpc>
                <a:spcPct val="120000"/>
              </a:lnSpc>
              <a:spcBef>
                <a:spcPts val="0"/>
              </a:spcBef>
              <a:spcAft>
                <a:spcPts val="1200"/>
              </a:spcAft>
              <a:buClr>
                <a:schemeClr val="accent6"/>
              </a:buClr>
              <a:buFont typeface="Wingdings" panose="05000000000000000000" pitchFamily="2" charset="2"/>
              <a:buChar char="ü"/>
            </a:pPr>
            <a:r>
              <a:rPr lang="en-US" sz="2100" b="1" i="1" dirty="0">
                <a:solidFill>
                  <a:schemeClr val="tx1"/>
                </a:solidFill>
                <a:latin typeface="Times New Roman" pitchFamily="18" charset="0"/>
                <a:cs typeface="Times New Roman" pitchFamily="18" charset="0"/>
              </a:rPr>
              <a:t>Value Chain Analysis: </a:t>
            </a:r>
            <a:r>
              <a:rPr lang="en-US" sz="2100" dirty="0">
                <a:solidFill>
                  <a:schemeClr val="tx1"/>
                </a:solidFill>
                <a:latin typeface="Times New Roman" pitchFamily="18" charset="0"/>
                <a:cs typeface="Times New Roman" pitchFamily="18" charset="0"/>
              </a:rPr>
              <a:t>Examines primary and support activities to identify value-creating processes and areas of cost advantage.</a:t>
            </a:r>
          </a:p>
          <a:p>
            <a:pPr algn="just">
              <a:lnSpc>
                <a:spcPct val="120000"/>
              </a:lnSpc>
              <a:spcBef>
                <a:spcPts val="0"/>
              </a:spcBef>
              <a:spcAft>
                <a:spcPts val="1200"/>
              </a:spcAft>
              <a:buClr>
                <a:schemeClr val="accent6"/>
              </a:buClr>
              <a:buFont typeface="Wingdings" panose="05000000000000000000" pitchFamily="2" charset="2"/>
              <a:buChar char="ü"/>
            </a:pPr>
            <a:r>
              <a:rPr lang="en-US" sz="2100" b="1" i="1" dirty="0">
                <a:solidFill>
                  <a:schemeClr val="tx1"/>
                </a:solidFill>
                <a:latin typeface="Times New Roman" pitchFamily="18" charset="0"/>
                <a:cs typeface="Times New Roman" pitchFamily="18" charset="0"/>
              </a:rPr>
              <a:t>VRIO Framework: </a:t>
            </a:r>
            <a:r>
              <a:rPr lang="en-US" sz="2100" dirty="0">
                <a:solidFill>
                  <a:schemeClr val="tx1"/>
                </a:solidFill>
                <a:latin typeface="Times New Roman" pitchFamily="18" charset="0"/>
                <a:cs typeface="Times New Roman" pitchFamily="18" charset="0"/>
              </a:rPr>
              <a:t>Assesses resources and capabilities based on Value, Rarity, Imitability, and Organization.</a:t>
            </a:r>
          </a:p>
          <a:p>
            <a:pPr algn="just">
              <a:lnSpc>
                <a:spcPct val="120000"/>
              </a:lnSpc>
              <a:spcBef>
                <a:spcPts val="0"/>
              </a:spcBef>
              <a:spcAft>
                <a:spcPts val="1200"/>
              </a:spcAft>
              <a:buClr>
                <a:schemeClr val="accent6"/>
              </a:buClr>
              <a:buFont typeface="Wingdings" panose="05000000000000000000" pitchFamily="2" charset="2"/>
              <a:buChar char="ü"/>
            </a:pPr>
            <a:r>
              <a:rPr lang="en-US" sz="2100" b="1" i="1" dirty="0">
                <a:solidFill>
                  <a:schemeClr val="tx1"/>
                </a:solidFill>
                <a:latin typeface="Times New Roman" pitchFamily="18" charset="0"/>
                <a:cs typeface="Times New Roman" pitchFamily="18" charset="0"/>
              </a:rPr>
              <a:t>Core Competence Analysis: </a:t>
            </a:r>
            <a:r>
              <a:rPr lang="en-US" sz="2100" dirty="0">
                <a:solidFill>
                  <a:schemeClr val="tx1"/>
                </a:solidFill>
                <a:latin typeface="Times New Roman" pitchFamily="18" charset="0"/>
                <a:cs typeface="Times New Roman" pitchFamily="18" charset="0"/>
              </a:rPr>
              <a:t>Identifies key strengths that differentiate the organization.</a:t>
            </a:r>
          </a:p>
          <a:p>
            <a:pPr algn="just">
              <a:lnSpc>
                <a:spcPct val="120000"/>
              </a:lnSpc>
              <a:spcBef>
                <a:spcPts val="0"/>
              </a:spcBef>
              <a:spcAft>
                <a:spcPts val="1200"/>
              </a:spcAft>
              <a:buClr>
                <a:schemeClr val="accent6"/>
              </a:buClr>
              <a:buFont typeface="Wingdings" panose="05000000000000000000" pitchFamily="2" charset="2"/>
              <a:buChar char="ü"/>
            </a:pPr>
            <a:r>
              <a:rPr lang="en-US" sz="2100" b="1" i="1" dirty="0">
                <a:solidFill>
                  <a:schemeClr val="tx1"/>
                </a:solidFill>
                <a:latin typeface="Times New Roman" pitchFamily="18" charset="0"/>
                <a:cs typeface="Times New Roman" pitchFamily="18" charset="0"/>
              </a:rPr>
              <a:t>Financial Ratio Analysis: </a:t>
            </a:r>
            <a:r>
              <a:rPr lang="en-US" sz="2100" dirty="0">
                <a:solidFill>
                  <a:schemeClr val="tx1"/>
                </a:solidFill>
                <a:latin typeface="Times New Roman" pitchFamily="18" charset="0"/>
                <a:cs typeface="Times New Roman" pitchFamily="18" charset="0"/>
              </a:rPr>
              <a:t>Involves evaluating profitability, liquidity, and financial health using balance sheets, income statements, and cash flows </a:t>
            </a:r>
          </a:p>
        </p:txBody>
      </p:sp>
    </p:spTree>
    <p:extLst>
      <p:ext uri="{BB962C8B-B14F-4D97-AF65-F5344CB8AC3E}">
        <p14:creationId xmlns:p14="http://schemas.microsoft.com/office/powerpoint/2010/main" val="22576208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B2855-AEB3-0AAA-DE3F-9CC8AC22FDB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4CF0000-D589-5993-EAB1-D8019AE287BD}"/>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0B42CAAD-30D9-C341-FF7B-F2565AA95D49}"/>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955F3E9D-C022-5EA7-578E-5A6BD00ACB1D}"/>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Tools for internal and external environmental analysis.</a:t>
            </a:r>
          </a:p>
        </p:txBody>
      </p:sp>
      <p:sp>
        <p:nvSpPr>
          <p:cNvPr id="6" name="Slide Number Placeholder 5">
            <a:extLst>
              <a:ext uri="{FF2B5EF4-FFF2-40B4-BE49-F238E27FC236}">
                <a16:creationId xmlns:a16="http://schemas.microsoft.com/office/drawing/2014/main" id="{61EFCF85-9765-F2DA-2902-FDE6A8796821}"/>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41</a:t>
            </a:r>
          </a:p>
        </p:txBody>
      </p:sp>
      <p:sp>
        <p:nvSpPr>
          <p:cNvPr id="7" name="Content Placeholder 2">
            <a:extLst>
              <a:ext uri="{FF2B5EF4-FFF2-40B4-BE49-F238E27FC236}">
                <a16:creationId xmlns:a16="http://schemas.microsoft.com/office/drawing/2014/main" id="{4E0942FF-E47B-A838-305D-2AF592FFFCFC}"/>
              </a:ext>
            </a:extLst>
          </p:cNvPr>
          <p:cNvSpPr txBox="1">
            <a:spLocks/>
          </p:cNvSpPr>
          <p:nvPr/>
        </p:nvSpPr>
        <p:spPr>
          <a:xfrm>
            <a:off x="385161" y="2916455"/>
            <a:ext cx="8375266" cy="1309035"/>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endParaRPr lang="en-US" sz="2400" b="1" dirty="0">
              <a:solidFill>
                <a:srgbClr val="FF0000"/>
              </a:solidFill>
              <a:latin typeface="Times New Roman" pitchFamily="18" charset="0"/>
              <a:cs typeface="Times New Roman" pitchFamily="18" charset="0"/>
            </a:endParaRPr>
          </a:p>
          <a:p>
            <a:pPr algn="just">
              <a:lnSpc>
                <a:spcPct val="120000"/>
              </a:lnSpc>
              <a:spcBef>
                <a:spcPts val="0"/>
              </a:spcBef>
              <a:spcAft>
                <a:spcPts val="1200"/>
              </a:spcAft>
              <a:buClr>
                <a:schemeClr val="accent6"/>
              </a:buClr>
              <a:buFont typeface="Wingdings" panose="05000000000000000000" pitchFamily="2" charset="2"/>
              <a:buChar char="v"/>
            </a:pPr>
            <a:r>
              <a:rPr lang="en-US" sz="2100" b="1" dirty="0">
                <a:solidFill>
                  <a:srgbClr val="FF0000"/>
                </a:solidFill>
                <a:latin typeface="Times New Roman" pitchFamily="18" charset="0"/>
                <a:cs typeface="Times New Roman" pitchFamily="18" charset="0"/>
              </a:rPr>
              <a:t>Example: VRIO Framework as an internal environmental analysis tool for Telecom firms in Nigeria</a:t>
            </a:r>
          </a:p>
          <a:p>
            <a:pPr algn="just">
              <a:lnSpc>
                <a:spcPct val="120000"/>
              </a:lnSpc>
              <a:spcBef>
                <a:spcPts val="0"/>
              </a:spcBef>
              <a:spcAft>
                <a:spcPts val="1200"/>
              </a:spcAft>
              <a:buClr>
                <a:schemeClr val="accent6"/>
              </a:buClr>
              <a:buFont typeface="Wingdings" panose="05000000000000000000" pitchFamily="2" charset="2"/>
              <a:buChar char="ü"/>
            </a:pPr>
            <a:r>
              <a:rPr lang="en-US" sz="2100" b="1" dirty="0">
                <a:solidFill>
                  <a:schemeClr val="tx1"/>
                </a:solidFill>
                <a:latin typeface="Times New Roman" pitchFamily="18" charset="0"/>
                <a:cs typeface="Times New Roman" pitchFamily="18" charset="0"/>
              </a:rPr>
              <a:t>VALUE: </a:t>
            </a:r>
            <a:r>
              <a:rPr lang="en-US" sz="2100" dirty="0">
                <a:solidFill>
                  <a:schemeClr val="tx1"/>
                </a:solidFill>
                <a:latin typeface="Times New Roman" pitchFamily="18" charset="0"/>
                <a:cs typeface="Times New Roman" pitchFamily="18" charset="0"/>
              </a:rPr>
              <a:t>Does the resource/capability provide value to customers? - The firm should identify resources and capabilities that help improve efficiency or effectiveness.</a:t>
            </a:r>
          </a:p>
          <a:p>
            <a:pPr algn="just">
              <a:lnSpc>
                <a:spcPct val="120000"/>
              </a:lnSpc>
              <a:spcBef>
                <a:spcPts val="0"/>
              </a:spcBef>
              <a:spcAft>
                <a:spcPts val="1200"/>
              </a:spcAft>
              <a:buClr>
                <a:schemeClr val="accent6"/>
              </a:buClr>
              <a:buFont typeface="Wingdings" panose="05000000000000000000" pitchFamily="2" charset="2"/>
              <a:buChar char="ü"/>
            </a:pPr>
            <a:r>
              <a:rPr lang="en-US" sz="2100" b="1" dirty="0">
                <a:solidFill>
                  <a:schemeClr val="tx1"/>
                </a:solidFill>
                <a:latin typeface="Times New Roman" pitchFamily="18" charset="0"/>
                <a:cs typeface="Times New Roman" pitchFamily="18" charset="0"/>
              </a:rPr>
              <a:t>Examples: </a:t>
            </a:r>
            <a:r>
              <a:rPr lang="en-US" sz="2100" dirty="0">
                <a:solidFill>
                  <a:schemeClr val="tx1"/>
                </a:solidFill>
                <a:latin typeface="Times New Roman" pitchFamily="18" charset="0"/>
                <a:cs typeface="Times New Roman" pitchFamily="18" charset="0"/>
              </a:rPr>
              <a:t>Wide network coverage across urban and rural Nigeria; High-speed data services (e.g., 4G/5G infrastructure); Strategic partnerships with fintech and streaming services; Affordable and customizable data/voice bundles.</a:t>
            </a:r>
          </a:p>
          <a:p>
            <a:pPr algn="just">
              <a:lnSpc>
                <a:spcPct val="120000"/>
              </a:lnSpc>
              <a:spcBef>
                <a:spcPts val="0"/>
              </a:spcBef>
              <a:spcAft>
                <a:spcPts val="1200"/>
              </a:spcAft>
              <a:buClr>
                <a:schemeClr val="accent6"/>
              </a:buClr>
              <a:buFont typeface="Wingdings" panose="05000000000000000000" pitchFamily="2" charset="2"/>
              <a:buChar char="ü"/>
            </a:pPr>
            <a:r>
              <a:rPr lang="en-US" sz="2100" b="1" dirty="0">
                <a:solidFill>
                  <a:schemeClr val="tx1"/>
                </a:solidFill>
                <a:latin typeface="Times New Roman" pitchFamily="18" charset="0"/>
                <a:cs typeface="Times New Roman" pitchFamily="18" charset="0"/>
              </a:rPr>
              <a:t>Application: </a:t>
            </a:r>
            <a:r>
              <a:rPr lang="en-US" sz="2100" dirty="0">
                <a:solidFill>
                  <a:schemeClr val="tx1"/>
                </a:solidFill>
                <a:latin typeface="Times New Roman" pitchFamily="18" charset="0"/>
                <a:cs typeface="Times New Roman" pitchFamily="18" charset="0"/>
              </a:rPr>
              <a:t>Evaluate whether these offerings meet customer needs better than competitors. Assess how these capabilities help reduce operational costs or increase revenue.</a:t>
            </a:r>
          </a:p>
        </p:txBody>
      </p:sp>
    </p:spTree>
    <p:extLst>
      <p:ext uri="{BB962C8B-B14F-4D97-AF65-F5344CB8AC3E}">
        <p14:creationId xmlns:p14="http://schemas.microsoft.com/office/powerpoint/2010/main" val="4225815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54B95-4D1F-C6F0-CA75-52CE1C99FAD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9CA6E12-F59D-4AC4-2E3B-2EEF229B00A1}"/>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B0D3EF46-A99E-20E1-1190-FCDD49C4266C}"/>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AB47C108-BECE-6DB9-9A3A-72BFE16F6BC8}"/>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Tools for internal and external environmental analysis.</a:t>
            </a:r>
          </a:p>
        </p:txBody>
      </p:sp>
      <p:sp>
        <p:nvSpPr>
          <p:cNvPr id="6" name="Slide Number Placeholder 5">
            <a:extLst>
              <a:ext uri="{FF2B5EF4-FFF2-40B4-BE49-F238E27FC236}">
                <a16:creationId xmlns:a16="http://schemas.microsoft.com/office/drawing/2014/main" id="{87E41B13-910D-CD7B-A454-68E9E3151C0E}"/>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42</a:t>
            </a:r>
          </a:p>
        </p:txBody>
      </p:sp>
      <p:sp>
        <p:nvSpPr>
          <p:cNvPr id="7" name="Content Placeholder 2">
            <a:extLst>
              <a:ext uri="{FF2B5EF4-FFF2-40B4-BE49-F238E27FC236}">
                <a16:creationId xmlns:a16="http://schemas.microsoft.com/office/drawing/2014/main" id="{1DEBF8A6-F97C-1A88-0732-393938A9F796}"/>
              </a:ext>
            </a:extLst>
          </p:cNvPr>
          <p:cNvSpPr txBox="1">
            <a:spLocks/>
          </p:cNvSpPr>
          <p:nvPr/>
        </p:nvSpPr>
        <p:spPr>
          <a:xfrm>
            <a:off x="385161" y="2916455"/>
            <a:ext cx="8375266" cy="1309035"/>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endParaRPr lang="en-US" sz="2400" b="1" dirty="0">
              <a:solidFill>
                <a:srgbClr val="FF0000"/>
              </a:solidFill>
              <a:latin typeface="Times New Roman" pitchFamily="18" charset="0"/>
              <a:cs typeface="Times New Roman" pitchFamily="18" charset="0"/>
            </a:endParaRPr>
          </a:p>
          <a:p>
            <a:pPr algn="just">
              <a:lnSpc>
                <a:spcPct val="120000"/>
              </a:lnSpc>
              <a:spcBef>
                <a:spcPts val="0"/>
              </a:spcBef>
              <a:spcAft>
                <a:spcPts val="1200"/>
              </a:spcAft>
              <a:buClr>
                <a:schemeClr val="accent6"/>
              </a:buClr>
              <a:buFont typeface="Wingdings" panose="05000000000000000000" pitchFamily="2" charset="2"/>
              <a:buChar char="v"/>
            </a:pPr>
            <a:r>
              <a:rPr lang="en-US" sz="2100" b="1" dirty="0">
                <a:solidFill>
                  <a:srgbClr val="FF0000"/>
                </a:solidFill>
                <a:latin typeface="Times New Roman" pitchFamily="18" charset="0"/>
                <a:cs typeface="Times New Roman" pitchFamily="18" charset="0"/>
              </a:rPr>
              <a:t>Example: VRIO Framework as an internal environmental analysis tool for Telecom firms in Nigeria</a:t>
            </a:r>
          </a:p>
          <a:p>
            <a:pPr algn="just">
              <a:lnSpc>
                <a:spcPct val="120000"/>
              </a:lnSpc>
              <a:spcBef>
                <a:spcPts val="0"/>
              </a:spcBef>
              <a:spcAft>
                <a:spcPts val="1200"/>
              </a:spcAft>
              <a:buClr>
                <a:schemeClr val="accent6"/>
              </a:buClr>
              <a:buFont typeface="Wingdings" panose="05000000000000000000" pitchFamily="2" charset="2"/>
              <a:buChar char="ü"/>
            </a:pPr>
            <a:r>
              <a:rPr lang="en-US" sz="2100" b="1" dirty="0">
                <a:solidFill>
                  <a:schemeClr val="tx1"/>
                </a:solidFill>
                <a:latin typeface="Times New Roman" pitchFamily="18" charset="0"/>
                <a:cs typeface="Times New Roman" pitchFamily="18" charset="0"/>
              </a:rPr>
              <a:t>RARITY: </a:t>
            </a:r>
            <a:r>
              <a:rPr lang="en-US" sz="2100" dirty="0">
                <a:solidFill>
                  <a:schemeClr val="tx1"/>
                </a:solidFill>
                <a:latin typeface="Times New Roman" pitchFamily="18" charset="0"/>
                <a:cs typeface="Times New Roman" pitchFamily="18" charset="0"/>
              </a:rPr>
              <a:t>Is the resource/capability rare among competitors? - A resource must be unique or uncommon to offer a competitive edge.</a:t>
            </a:r>
          </a:p>
          <a:p>
            <a:pPr algn="just">
              <a:lnSpc>
                <a:spcPct val="120000"/>
              </a:lnSpc>
              <a:spcBef>
                <a:spcPts val="0"/>
              </a:spcBef>
              <a:spcAft>
                <a:spcPts val="1200"/>
              </a:spcAft>
              <a:buClr>
                <a:schemeClr val="accent6"/>
              </a:buClr>
              <a:buFont typeface="Wingdings" panose="05000000000000000000" pitchFamily="2" charset="2"/>
              <a:buChar char="ü"/>
            </a:pPr>
            <a:r>
              <a:rPr lang="en-US" sz="2100" b="1" dirty="0">
                <a:solidFill>
                  <a:schemeClr val="tx1"/>
                </a:solidFill>
                <a:latin typeface="Times New Roman" pitchFamily="18" charset="0"/>
                <a:cs typeface="Times New Roman" pitchFamily="18" charset="0"/>
              </a:rPr>
              <a:t>Examples: </a:t>
            </a:r>
            <a:r>
              <a:rPr lang="en-US" sz="2100" dirty="0">
                <a:solidFill>
                  <a:schemeClr val="tx1"/>
                </a:solidFill>
                <a:latin typeface="Times New Roman" pitchFamily="18" charset="0"/>
                <a:cs typeface="Times New Roman" pitchFamily="18" charset="0"/>
              </a:rPr>
              <a:t>Exclusive licenses (e.g., spectrum licenses); Proprietary customer data analytics capabilities; Brand loyalty and market reputation; First-mover advantage in launching services (like 5G trials).</a:t>
            </a:r>
          </a:p>
          <a:p>
            <a:pPr algn="just">
              <a:lnSpc>
                <a:spcPct val="120000"/>
              </a:lnSpc>
              <a:spcBef>
                <a:spcPts val="0"/>
              </a:spcBef>
              <a:spcAft>
                <a:spcPts val="1200"/>
              </a:spcAft>
              <a:buClr>
                <a:schemeClr val="accent6"/>
              </a:buClr>
              <a:buFont typeface="Wingdings" panose="05000000000000000000" pitchFamily="2" charset="2"/>
              <a:buChar char="ü"/>
            </a:pPr>
            <a:r>
              <a:rPr lang="en-US" sz="2100" b="1" dirty="0">
                <a:solidFill>
                  <a:schemeClr val="tx1"/>
                </a:solidFill>
                <a:latin typeface="Times New Roman" pitchFamily="18" charset="0"/>
                <a:cs typeface="Times New Roman" pitchFamily="18" charset="0"/>
              </a:rPr>
              <a:t>Application: </a:t>
            </a:r>
            <a:r>
              <a:rPr lang="en-US" sz="2100" dirty="0">
                <a:solidFill>
                  <a:schemeClr val="tx1"/>
                </a:solidFill>
                <a:latin typeface="Times New Roman" pitchFamily="18" charset="0"/>
                <a:cs typeface="Times New Roman" pitchFamily="18" charset="0"/>
              </a:rPr>
              <a:t>Determine which assets are scarce in the Nigerian telecom industry. Understand how being rare contributes to temporary competitive advantage.</a:t>
            </a:r>
          </a:p>
        </p:txBody>
      </p:sp>
    </p:spTree>
    <p:extLst>
      <p:ext uri="{BB962C8B-B14F-4D97-AF65-F5344CB8AC3E}">
        <p14:creationId xmlns:p14="http://schemas.microsoft.com/office/powerpoint/2010/main" val="23413683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971DD-8254-784A-68B3-3A541B9566A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3888E47-EE23-58B8-5239-DF2A48438AB0}"/>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074F170B-D9D4-49D8-C869-07BE95EFE6EE}"/>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F274B441-8ACE-4218-049B-9B5ED4758FFF}"/>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Tools for internal and external environmental analysis.</a:t>
            </a:r>
          </a:p>
        </p:txBody>
      </p:sp>
      <p:sp>
        <p:nvSpPr>
          <p:cNvPr id="6" name="Slide Number Placeholder 5">
            <a:extLst>
              <a:ext uri="{FF2B5EF4-FFF2-40B4-BE49-F238E27FC236}">
                <a16:creationId xmlns:a16="http://schemas.microsoft.com/office/drawing/2014/main" id="{419BFF17-972A-3BCE-2652-AF4420721B6F}"/>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43</a:t>
            </a:r>
          </a:p>
        </p:txBody>
      </p:sp>
      <p:sp>
        <p:nvSpPr>
          <p:cNvPr id="7" name="Content Placeholder 2">
            <a:extLst>
              <a:ext uri="{FF2B5EF4-FFF2-40B4-BE49-F238E27FC236}">
                <a16:creationId xmlns:a16="http://schemas.microsoft.com/office/drawing/2014/main" id="{31206DA9-EB91-3703-1698-A495072443F7}"/>
              </a:ext>
            </a:extLst>
          </p:cNvPr>
          <p:cNvSpPr txBox="1">
            <a:spLocks/>
          </p:cNvSpPr>
          <p:nvPr/>
        </p:nvSpPr>
        <p:spPr>
          <a:xfrm>
            <a:off x="385161" y="2916455"/>
            <a:ext cx="8375266" cy="1309035"/>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endParaRPr lang="en-US" sz="2400" b="1" dirty="0">
              <a:solidFill>
                <a:srgbClr val="FF0000"/>
              </a:solidFill>
              <a:latin typeface="Times New Roman" pitchFamily="18" charset="0"/>
              <a:cs typeface="Times New Roman" pitchFamily="18" charset="0"/>
            </a:endParaRPr>
          </a:p>
          <a:p>
            <a:pPr algn="just">
              <a:lnSpc>
                <a:spcPct val="120000"/>
              </a:lnSpc>
              <a:spcBef>
                <a:spcPts val="0"/>
              </a:spcBef>
              <a:spcAft>
                <a:spcPts val="1200"/>
              </a:spcAft>
              <a:buClr>
                <a:schemeClr val="accent6"/>
              </a:buClr>
              <a:buFont typeface="Wingdings" panose="05000000000000000000" pitchFamily="2" charset="2"/>
              <a:buChar char="v"/>
            </a:pPr>
            <a:r>
              <a:rPr lang="en-US" sz="2100" b="1" dirty="0">
                <a:solidFill>
                  <a:srgbClr val="FF0000"/>
                </a:solidFill>
                <a:latin typeface="Times New Roman" pitchFamily="18" charset="0"/>
                <a:cs typeface="Times New Roman" pitchFamily="18" charset="0"/>
              </a:rPr>
              <a:t>Example: VRIO Framework as an internal environmental analysis tool for Telecom firms in Nigeria</a:t>
            </a:r>
          </a:p>
          <a:p>
            <a:pPr algn="just">
              <a:lnSpc>
                <a:spcPct val="120000"/>
              </a:lnSpc>
              <a:spcBef>
                <a:spcPts val="0"/>
              </a:spcBef>
              <a:spcAft>
                <a:spcPts val="1200"/>
              </a:spcAft>
              <a:buClr>
                <a:schemeClr val="accent6"/>
              </a:buClr>
              <a:buFont typeface="Wingdings" panose="05000000000000000000" pitchFamily="2" charset="2"/>
              <a:buChar char="ü"/>
            </a:pPr>
            <a:r>
              <a:rPr lang="en-US" sz="2100" b="1" dirty="0">
                <a:solidFill>
                  <a:schemeClr val="tx1"/>
                </a:solidFill>
                <a:latin typeface="Times New Roman" pitchFamily="18" charset="0"/>
                <a:cs typeface="Times New Roman" pitchFamily="18" charset="0"/>
              </a:rPr>
              <a:t> IMITABILITY: </a:t>
            </a:r>
            <a:r>
              <a:rPr lang="en-US" sz="2100" dirty="0">
                <a:solidFill>
                  <a:schemeClr val="tx1"/>
                </a:solidFill>
                <a:latin typeface="Times New Roman" pitchFamily="18" charset="0"/>
                <a:cs typeface="Times New Roman" pitchFamily="18" charset="0"/>
              </a:rPr>
              <a:t>Is it costly or difficult to imitate? - If competitors can easily duplicate the resource or capability, it won’t provide a long-term edge.</a:t>
            </a:r>
          </a:p>
          <a:p>
            <a:pPr algn="just">
              <a:lnSpc>
                <a:spcPct val="120000"/>
              </a:lnSpc>
              <a:spcBef>
                <a:spcPts val="0"/>
              </a:spcBef>
              <a:spcAft>
                <a:spcPts val="1200"/>
              </a:spcAft>
              <a:buClr>
                <a:schemeClr val="accent6"/>
              </a:buClr>
              <a:buFont typeface="Wingdings" panose="05000000000000000000" pitchFamily="2" charset="2"/>
              <a:buChar char="ü"/>
            </a:pPr>
            <a:r>
              <a:rPr lang="en-US" sz="2100" b="1" dirty="0">
                <a:solidFill>
                  <a:schemeClr val="tx1"/>
                </a:solidFill>
                <a:latin typeface="Times New Roman" pitchFamily="18" charset="0"/>
                <a:cs typeface="Times New Roman" pitchFamily="18" charset="0"/>
              </a:rPr>
              <a:t>Examples: </a:t>
            </a:r>
            <a:r>
              <a:rPr lang="en-US" sz="2100" dirty="0">
                <a:solidFill>
                  <a:schemeClr val="tx1"/>
                </a:solidFill>
                <a:latin typeface="Times New Roman" pitchFamily="18" charset="0"/>
                <a:cs typeface="Times New Roman" pitchFamily="18" charset="0"/>
              </a:rPr>
              <a:t>Complex IT infrastructure and integrated platforms; Long-term agreements with global tech partners; Company culture that drives innovation; Localized customer engagement models tailored to Nigeria’s diverse regions.</a:t>
            </a:r>
          </a:p>
          <a:p>
            <a:pPr algn="just">
              <a:lnSpc>
                <a:spcPct val="120000"/>
              </a:lnSpc>
              <a:spcBef>
                <a:spcPts val="0"/>
              </a:spcBef>
              <a:spcAft>
                <a:spcPts val="1200"/>
              </a:spcAft>
              <a:buClr>
                <a:schemeClr val="accent6"/>
              </a:buClr>
              <a:buFont typeface="Wingdings" panose="05000000000000000000" pitchFamily="2" charset="2"/>
              <a:buChar char="ü"/>
            </a:pPr>
            <a:r>
              <a:rPr lang="en-US" sz="2100" b="1" dirty="0">
                <a:solidFill>
                  <a:schemeClr val="tx1"/>
                </a:solidFill>
                <a:latin typeface="Times New Roman" pitchFamily="18" charset="0"/>
                <a:cs typeface="Times New Roman" pitchFamily="18" charset="0"/>
              </a:rPr>
              <a:t>Application: </a:t>
            </a:r>
            <a:r>
              <a:rPr lang="en-US" sz="2100" dirty="0">
                <a:solidFill>
                  <a:schemeClr val="tx1"/>
                </a:solidFill>
                <a:latin typeface="Times New Roman" pitchFamily="18" charset="0"/>
                <a:cs typeface="Times New Roman" pitchFamily="18" charset="0"/>
              </a:rPr>
              <a:t>Assess the time, cost, or legal barriers competitors face to replicate these capabilities. Consider intellectual property protections or brand reputation as barriers to imitation.</a:t>
            </a:r>
          </a:p>
        </p:txBody>
      </p:sp>
    </p:spTree>
    <p:extLst>
      <p:ext uri="{BB962C8B-B14F-4D97-AF65-F5344CB8AC3E}">
        <p14:creationId xmlns:p14="http://schemas.microsoft.com/office/powerpoint/2010/main" val="34127742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6149A-9DEF-4369-41E9-A99060E36AA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BD57504-7E6F-BB3C-953D-3255885CED5B}"/>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C8D2B176-B128-1E9D-134E-FC0FA025D64D}"/>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1847F38D-1E72-C2DC-74C6-73B1998AB0DA}"/>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Tools for internal and external environmental analysis.</a:t>
            </a:r>
          </a:p>
        </p:txBody>
      </p:sp>
      <p:sp>
        <p:nvSpPr>
          <p:cNvPr id="6" name="Slide Number Placeholder 5">
            <a:extLst>
              <a:ext uri="{FF2B5EF4-FFF2-40B4-BE49-F238E27FC236}">
                <a16:creationId xmlns:a16="http://schemas.microsoft.com/office/drawing/2014/main" id="{34E49A8E-73CB-B62A-0299-3AF2AEF9F5BA}"/>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44</a:t>
            </a:r>
          </a:p>
        </p:txBody>
      </p:sp>
      <p:sp>
        <p:nvSpPr>
          <p:cNvPr id="7" name="Content Placeholder 2">
            <a:extLst>
              <a:ext uri="{FF2B5EF4-FFF2-40B4-BE49-F238E27FC236}">
                <a16:creationId xmlns:a16="http://schemas.microsoft.com/office/drawing/2014/main" id="{13E75E9D-2C05-B05B-A172-66381780183E}"/>
              </a:ext>
            </a:extLst>
          </p:cNvPr>
          <p:cNvSpPr txBox="1">
            <a:spLocks/>
          </p:cNvSpPr>
          <p:nvPr/>
        </p:nvSpPr>
        <p:spPr>
          <a:xfrm>
            <a:off x="385161" y="2916455"/>
            <a:ext cx="8375266" cy="1309035"/>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endParaRPr lang="en-US" sz="2400" b="1" dirty="0">
              <a:solidFill>
                <a:srgbClr val="FF0000"/>
              </a:solidFill>
              <a:latin typeface="Times New Roman" pitchFamily="18" charset="0"/>
              <a:cs typeface="Times New Roman" pitchFamily="18" charset="0"/>
            </a:endParaRPr>
          </a:p>
          <a:p>
            <a:pPr algn="just">
              <a:lnSpc>
                <a:spcPct val="120000"/>
              </a:lnSpc>
              <a:spcBef>
                <a:spcPts val="0"/>
              </a:spcBef>
              <a:spcAft>
                <a:spcPts val="1200"/>
              </a:spcAft>
              <a:buClr>
                <a:schemeClr val="accent6"/>
              </a:buClr>
              <a:buFont typeface="Wingdings" panose="05000000000000000000" pitchFamily="2" charset="2"/>
              <a:buChar char="v"/>
            </a:pPr>
            <a:r>
              <a:rPr lang="en-US" sz="2100" b="1" dirty="0">
                <a:solidFill>
                  <a:srgbClr val="FF0000"/>
                </a:solidFill>
                <a:latin typeface="Times New Roman" pitchFamily="18" charset="0"/>
                <a:cs typeface="Times New Roman" pitchFamily="18" charset="0"/>
              </a:rPr>
              <a:t>Example: VRIO Framework as an internal environmental analysis tool for Telecom firms in Nigeria</a:t>
            </a:r>
          </a:p>
          <a:p>
            <a:pPr algn="just">
              <a:lnSpc>
                <a:spcPct val="120000"/>
              </a:lnSpc>
              <a:spcBef>
                <a:spcPts val="0"/>
              </a:spcBef>
              <a:spcAft>
                <a:spcPts val="1200"/>
              </a:spcAft>
              <a:buClr>
                <a:schemeClr val="accent6"/>
              </a:buClr>
              <a:buFont typeface="Wingdings" panose="05000000000000000000" pitchFamily="2" charset="2"/>
              <a:buChar char="ü"/>
            </a:pPr>
            <a:r>
              <a:rPr lang="en-US" sz="2100" b="1" dirty="0">
                <a:solidFill>
                  <a:schemeClr val="tx1"/>
                </a:solidFill>
                <a:latin typeface="Times New Roman" pitchFamily="18" charset="0"/>
                <a:cs typeface="Times New Roman" pitchFamily="18" charset="0"/>
              </a:rPr>
              <a:t>ORGANIZATION: </a:t>
            </a:r>
            <a:r>
              <a:rPr lang="en-US" sz="2100" dirty="0">
                <a:solidFill>
                  <a:schemeClr val="tx1"/>
                </a:solidFill>
                <a:latin typeface="Times New Roman" pitchFamily="18" charset="0"/>
                <a:cs typeface="Times New Roman" pitchFamily="18" charset="0"/>
              </a:rPr>
              <a:t>Is the firm organized to exploit these resources effectively? - Even valuable, rare, and costly-to-imitate resources are useless if the firm cannot exploit them due to poor structure or strategy.</a:t>
            </a:r>
          </a:p>
          <a:p>
            <a:pPr algn="just">
              <a:lnSpc>
                <a:spcPct val="120000"/>
              </a:lnSpc>
              <a:spcBef>
                <a:spcPts val="0"/>
              </a:spcBef>
              <a:spcAft>
                <a:spcPts val="1200"/>
              </a:spcAft>
              <a:buClr>
                <a:schemeClr val="accent6"/>
              </a:buClr>
              <a:buFont typeface="Wingdings" panose="05000000000000000000" pitchFamily="2" charset="2"/>
              <a:buChar char="ü"/>
            </a:pPr>
            <a:r>
              <a:rPr lang="en-US" sz="2100" b="1" dirty="0">
                <a:solidFill>
                  <a:schemeClr val="tx1"/>
                </a:solidFill>
                <a:latin typeface="Times New Roman" pitchFamily="18" charset="0"/>
                <a:cs typeface="Times New Roman" pitchFamily="18" charset="0"/>
              </a:rPr>
              <a:t>Examples: </a:t>
            </a:r>
            <a:r>
              <a:rPr lang="en-US" sz="2100" dirty="0">
                <a:solidFill>
                  <a:schemeClr val="tx1"/>
                </a:solidFill>
                <a:latin typeface="Times New Roman" pitchFamily="18" charset="0"/>
                <a:cs typeface="Times New Roman" pitchFamily="18" charset="0"/>
              </a:rPr>
              <a:t>Efficient internal structure (e.g., regional offices, agile teams); Skilled workforce and leadership; Robust customer relationship management systems; Alignment of IT, HR, and marketing toward strategic goals.</a:t>
            </a:r>
          </a:p>
          <a:p>
            <a:pPr algn="just">
              <a:lnSpc>
                <a:spcPct val="120000"/>
              </a:lnSpc>
              <a:spcBef>
                <a:spcPts val="0"/>
              </a:spcBef>
              <a:spcAft>
                <a:spcPts val="1200"/>
              </a:spcAft>
              <a:buClr>
                <a:schemeClr val="accent6"/>
              </a:buClr>
              <a:buFont typeface="Wingdings" panose="05000000000000000000" pitchFamily="2" charset="2"/>
              <a:buChar char="ü"/>
            </a:pPr>
            <a:r>
              <a:rPr lang="en-US" sz="2100" b="1" dirty="0">
                <a:solidFill>
                  <a:schemeClr val="tx1"/>
                </a:solidFill>
                <a:latin typeface="Times New Roman" pitchFamily="18" charset="0"/>
                <a:cs typeface="Times New Roman" pitchFamily="18" charset="0"/>
              </a:rPr>
              <a:t>Application: </a:t>
            </a:r>
            <a:r>
              <a:rPr lang="en-US" sz="2100" dirty="0">
                <a:solidFill>
                  <a:schemeClr val="tx1"/>
                </a:solidFill>
                <a:latin typeface="Times New Roman" pitchFamily="18" charset="0"/>
                <a:cs typeface="Times New Roman" pitchFamily="18" charset="0"/>
              </a:rPr>
              <a:t>Evaluate whether the firm’s management systems, processes, and culture support full utilization of its resources. Consider how quickly the firm adapts to regulatory changes from NCC or technological shifts.</a:t>
            </a:r>
          </a:p>
        </p:txBody>
      </p:sp>
    </p:spTree>
    <p:extLst>
      <p:ext uri="{BB962C8B-B14F-4D97-AF65-F5344CB8AC3E}">
        <p14:creationId xmlns:p14="http://schemas.microsoft.com/office/powerpoint/2010/main" val="6111702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5D725-41D1-68D3-757B-485B8EFDAF6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C40B32E-FB59-18A8-67AC-907EDB717F47}"/>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6A92C6D7-0918-CA1D-19AC-E468E1C6DAC7}"/>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BE17DB28-3858-C5CF-1697-27EB3F533260}"/>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Tools for internal and external environmental analysis.</a:t>
            </a:r>
          </a:p>
        </p:txBody>
      </p:sp>
      <p:sp>
        <p:nvSpPr>
          <p:cNvPr id="6" name="Slide Number Placeholder 5">
            <a:extLst>
              <a:ext uri="{FF2B5EF4-FFF2-40B4-BE49-F238E27FC236}">
                <a16:creationId xmlns:a16="http://schemas.microsoft.com/office/drawing/2014/main" id="{11593111-DDC9-22B1-1F2A-4192E26BB0B1}"/>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45</a:t>
            </a:r>
          </a:p>
        </p:txBody>
      </p:sp>
      <p:sp>
        <p:nvSpPr>
          <p:cNvPr id="7" name="Content Placeholder 2">
            <a:extLst>
              <a:ext uri="{FF2B5EF4-FFF2-40B4-BE49-F238E27FC236}">
                <a16:creationId xmlns:a16="http://schemas.microsoft.com/office/drawing/2014/main" id="{FBC1F6E9-189B-5A3D-7645-90CBF6630E0A}"/>
              </a:ext>
            </a:extLst>
          </p:cNvPr>
          <p:cNvSpPr txBox="1">
            <a:spLocks/>
          </p:cNvSpPr>
          <p:nvPr/>
        </p:nvSpPr>
        <p:spPr>
          <a:xfrm>
            <a:off x="385161" y="1934679"/>
            <a:ext cx="8375266" cy="2290812"/>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endParaRPr lang="en-US" sz="2400" b="1" dirty="0">
              <a:solidFill>
                <a:srgbClr val="FF0000"/>
              </a:solidFill>
              <a:latin typeface="Times New Roman" pitchFamily="18" charset="0"/>
              <a:cs typeface="Times New Roman" pitchFamily="18" charset="0"/>
            </a:endParaRPr>
          </a:p>
          <a:p>
            <a:pPr algn="just">
              <a:lnSpc>
                <a:spcPct val="120000"/>
              </a:lnSpc>
              <a:spcBef>
                <a:spcPts val="0"/>
              </a:spcBef>
              <a:spcAft>
                <a:spcPts val="1200"/>
              </a:spcAft>
              <a:buClr>
                <a:schemeClr val="accent6"/>
              </a:buClr>
              <a:buFont typeface="Wingdings" panose="05000000000000000000" pitchFamily="2" charset="2"/>
              <a:buChar char="v"/>
            </a:pPr>
            <a:r>
              <a:rPr lang="en-US" sz="2100" b="1" dirty="0">
                <a:solidFill>
                  <a:srgbClr val="FF0000"/>
                </a:solidFill>
                <a:latin typeface="Times New Roman" pitchFamily="18" charset="0"/>
                <a:cs typeface="Times New Roman" pitchFamily="18" charset="0"/>
              </a:rPr>
              <a:t>Conclusion on the VRIO Framework as an internal environmental analysis tool for Telecom firms in Nigeria</a:t>
            </a:r>
          </a:p>
          <a:p>
            <a:pPr algn="just">
              <a:lnSpc>
                <a:spcPct val="200000"/>
              </a:lnSpc>
              <a:spcBef>
                <a:spcPts val="0"/>
              </a:spcBef>
              <a:spcAft>
                <a:spcPts val="1200"/>
              </a:spcAft>
              <a:buClr>
                <a:schemeClr val="accent6"/>
              </a:buClr>
              <a:buFont typeface="Wingdings" panose="05000000000000000000" pitchFamily="2" charset="2"/>
              <a:buChar char="ü"/>
            </a:pPr>
            <a:r>
              <a:rPr lang="en-US" sz="2100" dirty="0">
                <a:solidFill>
                  <a:schemeClr val="tx1"/>
                </a:solidFill>
                <a:latin typeface="Times New Roman" pitchFamily="18" charset="0"/>
                <a:cs typeface="Times New Roman" pitchFamily="18" charset="0"/>
              </a:rPr>
              <a:t>A Nigerian telecom firm can use the VRIO framework to identify its core competencies, eliminate wasteful or non-strategic assets, and leverage strengths to gain sustainable competitive advantage. This internal audit also helps align the firm’s capabilities with external opportunities and threats for a full SWOT analysis.</a:t>
            </a:r>
          </a:p>
        </p:txBody>
      </p:sp>
    </p:spTree>
    <p:extLst>
      <p:ext uri="{BB962C8B-B14F-4D97-AF65-F5344CB8AC3E}">
        <p14:creationId xmlns:p14="http://schemas.microsoft.com/office/powerpoint/2010/main" val="784236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588729" y="327546"/>
            <a:ext cx="8250472" cy="581173"/>
          </a:xfrm>
        </p:spPr>
        <p:txBody>
          <a:bodyPr>
            <a:noAutofit/>
          </a:bodyPr>
          <a:lstStyle/>
          <a:p>
            <a:pPr marL="0" indent="0" algn="just">
              <a:buNone/>
            </a:pPr>
            <a:r>
              <a:rPr lang="en-US" sz="2000" b="1" cap="all" dirty="0">
                <a:solidFill>
                  <a:schemeClr val="bg1"/>
                </a:solidFill>
                <a:latin typeface="Gisha" pitchFamily="34" charset="-79"/>
                <a:cs typeface="Gisha" pitchFamily="34" charset="-79"/>
              </a:rPr>
              <a:t>foundations of strategic management and its significance.</a:t>
            </a:r>
          </a:p>
        </p:txBody>
      </p:sp>
      <p:sp>
        <p:nvSpPr>
          <p:cNvPr id="6" name="Slide Number Placeholder 5"/>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5</a:t>
            </a:r>
          </a:p>
        </p:txBody>
      </p:sp>
      <p:sp>
        <p:nvSpPr>
          <p:cNvPr id="7" name="Content Placeholder 2"/>
          <p:cNvSpPr txBox="1">
            <a:spLocks/>
          </p:cNvSpPr>
          <p:nvPr/>
        </p:nvSpPr>
        <p:spPr>
          <a:xfrm>
            <a:off x="529389" y="1299411"/>
            <a:ext cx="8027470" cy="425436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r>
              <a:rPr lang="en-US" sz="2400" b="1" dirty="0">
                <a:solidFill>
                  <a:schemeClr val="tx1"/>
                </a:solidFill>
                <a:latin typeface="Times New Roman" pitchFamily="18" charset="0"/>
                <a:cs typeface="Times New Roman" pitchFamily="18" charset="0"/>
              </a:rPr>
              <a:t>What is Strategic Management?</a:t>
            </a:r>
          </a:p>
          <a:p>
            <a:pPr marL="234950" indent="-234950" algn="just">
              <a:lnSpc>
                <a:spcPct val="200000"/>
              </a:lnSpc>
              <a:spcBef>
                <a:spcPts val="0"/>
              </a:spcBef>
              <a:spcAft>
                <a:spcPts val="1200"/>
              </a:spcAft>
              <a:buClr>
                <a:schemeClr val="accent6"/>
              </a:buClr>
              <a:buFont typeface="Wingdings" pitchFamily="2" charset="2"/>
              <a:buChar char="v"/>
            </a:pPr>
            <a:r>
              <a:rPr lang="en-US" sz="2400" dirty="0">
                <a:solidFill>
                  <a:schemeClr val="tx1"/>
                </a:solidFill>
                <a:latin typeface="Times New Roman" pitchFamily="18" charset="0"/>
                <a:cs typeface="Times New Roman" pitchFamily="18" charset="0"/>
              </a:rPr>
              <a:t>Strategic management involves the formulation and implementation of major goals and initiatives.</a:t>
            </a:r>
          </a:p>
          <a:p>
            <a:pPr marL="234950" indent="-234950" algn="just">
              <a:lnSpc>
                <a:spcPct val="200000"/>
              </a:lnSpc>
              <a:spcBef>
                <a:spcPts val="0"/>
              </a:spcBef>
              <a:spcAft>
                <a:spcPts val="1200"/>
              </a:spcAft>
              <a:buClr>
                <a:schemeClr val="accent6"/>
              </a:buClr>
              <a:buFont typeface="Wingdings" pitchFamily="2" charset="2"/>
              <a:buChar char="v"/>
            </a:pPr>
            <a:r>
              <a:rPr lang="en-US" sz="2400" dirty="0">
                <a:solidFill>
                  <a:schemeClr val="tx1"/>
                </a:solidFill>
                <a:latin typeface="Times New Roman" pitchFamily="18" charset="0"/>
                <a:cs typeface="Times New Roman" pitchFamily="18" charset="0"/>
              </a:rPr>
              <a:t>It aligns the organization’s mission, vision, and resources with external opportunities and threats.</a:t>
            </a:r>
          </a:p>
          <a:p>
            <a:pPr marL="234950" indent="-234950" algn="just">
              <a:lnSpc>
                <a:spcPct val="200000"/>
              </a:lnSpc>
              <a:spcBef>
                <a:spcPts val="0"/>
              </a:spcBef>
              <a:spcAft>
                <a:spcPts val="1200"/>
              </a:spcAft>
              <a:buClr>
                <a:schemeClr val="accent6"/>
              </a:buClr>
              <a:buFont typeface="Wingdings" pitchFamily="2" charset="2"/>
              <a:buChar char="v"/>
            </a:pPr>
            <a:r>
              <a:rPr lang="en-US" sz="2400" dirty="0">
                <a:solidFill>
                  <a:schemeClr val="tx1"/>
                </a:solidFill>
                <a:latin typeface="Times New Roman" pitchFamily="18" charset="0"/>
                <a:cs typeface="Times New Roman" pitchFamily="18" charset="0"/>
              </a:rPr>
              <a:t>It's essential for long-term success and sustainability.</a:t>
            </a:r>
          </a:p>
        </p:txBody>
      </p:sp>
    </p:spTree>
    <p:extLst>
      <p:ext uri="{BB962C8B-B14F-4D97-AF65-F5344CB8AC3E}">
        <p14:creationId xmlns:p14="http://schemas.microsoft.com/office/powerpoint/2010/main" val="24114132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F27BB-DCFB-187A-3ECA-C0029AC49B3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14FE2B9-FAFF-DBBA-1B4D-FB6F78F96ECE}"/>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B1E2BC5F-DDC0-D996-0735-555336088065}"/>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7457AF93-849E-119F-3AA6-11BBAA251E74}"/>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Tools for internal and external environmental analysis.</a:t>
            </a:r>
          </a:p>
        </p:txBody>
      </p:sp>
      <p:sp>
        <p:nvSpPr>
          <p:cNvPr id="6" name="Slide Number Placeholder 5">
            <a:extLst>
              <a:ext uri="{FF2B5EF4-FFF2-40B4-BE49-F238E27FC236}">
                <a16:creationId xmlns:a16="http://schemas.microsoft.com/office/drawing/2014/main" id="{32B60A1C-AD09-6A89-D979-C1AD23467B46}"/>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46</a:t>
            </a:r>
          </a:p>
        </p:txBody>
      </p:sp>
      <p:sp>
        <p:nvSpPr>
          <p:cNvPr id="7" name="Content Placeholder 2">
            <a:extLst>
              <a:ext uri="{FF2B5EF4-FFF2-40B4-BE49-F238E27FC236}">
                <a16:creationId xmlns:a16="http://schemas.microsoft.com/office/drawing/2014/main" id="{98B499DB-6981-6140-1344-DA16282F9B02}"/>
              </a:ext>
            </a:extLst>
          </p:cNvPr>
          <p:cNvSpPr txBox="1">
            <a:spLocks/>
          </p:cNvSpPr>
          <p:nvPr/>
        </p:nvSpPr>
        <p:spPr>
          <a:xfrm>
            <a:off x="385161" y="2916455"/>
            <a:ext cx="8375266" cy="1309035"/>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endParaRPr lang="en-US" sz="2400" b="1" dirty="0">
              <a:solidFill>
                <a:srgbClr val="FF0000"/>
              </a:solidFill>
              <a:latin typeface="Times New Roman" pitchFamily="18" charset="0"/>
              <a:cs typeface="Times New Roman" pitchFamily="18" charset="0"/>
            </a:endParaRPr>
          </a:p>
          <a:p>
            <a:pPr algn="just">
              <a:lnSpc>
                <a:spcPct val="120000"/>
              </a:lnSpc>
              <a:spcBef>
                <a:spcPts val="0"/>
              </a:spcBef>
              <a:spcAft>
                <a:spcPts val="1200"/>
              </a:spcAft>
              <a:buClr>
                <a:schemeClr val="accent6"/>
              </a:buClr>
              <a:buFont typeface="Wingdings" panose="05000000000000000000" pitchFamily="2" charset="2"/>
              <a:buChar char="v"/>
            </a:pPr>
            <a:r>
              <a:rPr lang="en-US" sz="2200" b="1" dirty="0">
                <a:solidFill>
                  <a:schemeClr val="tx1"/>
                </a:solidFill>
                <a:latin typeface="Times New Roman" pitchFamily="18" charset="0"/>
                <a:cs typeface="Times New Roman" pitchFamily="18" charset="0"/>
              </a:rPr>
              <a:t>SWOT Analysis (Internal Part): </a:t>
            </a:r>
            <a:r>
              <a:rPr lang="en-US" sz="2200" dirty="0">
                <a:solidFill>
                  <a:schemeClr val="tx1"/>
                </a:solidFill>
                <a:latin typeface="Times New Roman" pitchFamily="18" charset="0"/>
                <a:cs typeface="Times New Roman" pitchFamily="18" charset="0"/>
              </a:rPr>
              <a:t>Focuses on Strengths and Weaknesses inside the organization (as opposed to Opportunities and Threats, which are external).</a:t>
            </a:r>
          </a:p>
          <a:p>
            <a:pPr algn="just">
              <a:lnSpc>
                <a:spcPct val="120000"/>
              </a:lnSpc>
              <a:spcBef>
                <a:spcPts val="0"/>
              </a:spcBef>
              <a:spcAft>
                <a:spcPts val="1200"/>
              </a:spcAft>
              <a:buClr>
                <a:schemeClr val="accent6"/>
              </a:buClr>
              <a:buFont typeface="Wingdings" panose="05000000000000000000" pitchFamily="2" charset="2"/>
              <a:buChar char="v"/>
            </a:pPr>
            <a:r>
              <a:rPr lang="en-US" sz="2200" b="1" i="1" dirty="0">
                <a:solidFill>
                  <a:schemeClr val="tx1"/>
                </a:solidFill>
                <a:latin typeface="Times New Roman" pitchFamily="18" charset="0"/>
                <a:cs typeface="Times New Roman" pitchFamily="18" charset="0"/>
              </a:rPr>
              <a:t>McKinsey 7S Framework: </a:t>
            </a:r>
            <a:r>
              <a:rPr lang="en-US" sz="2200" dirty="0">
                <a:solidFill>
                  <a:schemeClr val="tx1"/>
                </a:solidFill>
                <a:latin typeface="Times New Roman" pitchFamily="18" charset="0"/>
                <a:cs typeface="Times New Roman" pitchFamily="18" charset="0"/>
              </a:rPr>
              <a:t>Assesses alignment among Strategy, Structure, Systems, Shared Values, Style, Staff, and Skills</a:t>
            </a:r>
            <a:r>
              <a:rPr lang="en-US" sz="2200" i="1" dirty="0">
                <a:solidFill>
                  <a:schemeClr val="tx1"/>
                </a:solidFill>
                <a:latin typeface="Times New Roman" pitchFamily="18" charset="0"/>
                <a:cs typeface="Times New Roman" pitchFamily="18" charset="0"/>
              </a:rPr>
              <a:t>.</a:t>
            </a:r>
          </a:p>
          <a:p>
            <a:pPr algn="just">
              <a:lnSpc>
                <a:spcPct val="120000"/>
              </a:lnSpc>
              <a:spcBef>
                <a:spcPts val="0"/>
              </a:spcBef>
              <a:spcAft>
                <a:spcPts val="1200"/>
              </a:spcAft>
              <a:buClr>
                <a:schemeClr val="accent6"/>
              </a:buClr>
              <a:buFont typeface="Wingdings" panose="05000000000000000000" pitchFamily="2" charset="2"/>
              <a:buChar char="v"/>
            </a:pPr>
            <a:r>
              <a:rPr lang="en-US" sz="2200" b="1" i="1" dirty="0">
                <a:solidFill>
                  <a:schemeClr val="tx1"/>
                </a:solidFill>
                <a:latin typeface="Times New Roman" pitchFamily="18" charset="0"/>
                <a:cs typeface="Times New Roman" pitchFamily="18" charset="0"/>
              </a:rPr>
              <a:t>Organizational Culture Analysis: </a:t>
            </a:r>
            <a:r>
              <a:rPr lang="en-US" sz="2200" dirty="0">
                <a:solidFill>
                  <a:schemeClr val="tx1"/>
                </a:solidFill>
                <a:latin typeface="Times New Roman" pitchFamily="18" charset="0"/>
                <a:cs typeface="Times New Roman" pitchFamily="18" charset="0"/>
              </a:rPr>
              <a:t>Examines internal beliefs, values, norms, and behavior patterns to evaluate how culture affects performance and strategy.</a:t>
            </a:r>
          </a:p>
          <a:p>
            <a:pPr algn="just">
              <a:lnSpc>
                <a:spcPct val="120000"/>
              </a:lnSpc>
              <a:spcBef>
                <a:spcPts val="0"/>
              </a:spcBef>
              <a:spcAft>
                <a:spcPts val="1200"/>
              </a:spcAft>
              <a:buClr>
                <a:schemeClr val="accent6"/>
              </a:buClr>
              <a:buFont typeface="Wingdings" panose="05000000000000000000" pitchFamily="2" charset="2"/>
              <a:buChar char="v"/>
            </a:pPr>
            <a:r>
              <a:rPr lang="en-US" sz="2200" b="1" i="1" dirty="0">
                <a:solidFill>
                  <a:schemeClr val="tx1"/>
                </a:solidFill>
                <a:latin typeface="Times New Roman" pitchFamily="18" charset="0"/>
                <a:cs typeface="Times New Roman" pitchFamily="18" charset="0"/>
              </a:rPr>
              <a:t>Benchmarking: </a:t>
            </a:r>
            <a:r>
              <a:rPr lang="en-US" sz="2200" dirty="0">
                <a:solidFill>
                  <a:schemeClr val="tx1"/>
                </a:solidFill>
                <a:latin typeface="Times New Roman" pitchFamily="18" charset="0"/>
                <a:cs typeface="Times New Roman" pitchFamily="18" charset="0"/>
              </a:rPr>
              <a:t>Compares internal processes and performance metrics with best practices from other organizations or industry standards.</a:t>
            </a:r>
          </a:p>
        </p:txBody>
      </p:sp>
    </p:spTree>
    <p:extLst>
      <p:ext uri="{BB962C8B-B14F-4D97-AF65-F5344CB8AC3E}">
        <p14:creationId xmlns:p14="http://schemas.microsoft.com/office/powerpoint/2010/main" val="38894549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2F18D-824E-9AE8-64D3-9AAE94A72B6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9A5DC10-DFEC-D2AF-C91B-9AE87AC4BFBC}"/>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1647C4B1-5D4F-48DF-F986-84A882433DDA}"/>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EA2B0FB2-DF24-2524-A586-4767A0626364}"/>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Tools for internal and external environmental analysis.</a:t>
            </a:r>
          </a:p>
        </p:txBody>
      </p:sp>
      <p:sp>
        <p:nvSpPr>
          <p:cNvPr id="6" name="Slide Number Placeholder 5">
            <a:extLst>
              <a:ext uri="{FF2B5EF4-FFF2-40B4-BE49-F238E27FC236}">
                <a16:creationId xmlns:a16="http://schemas.microsoft.com/office/drawing/2014/main" id="{B3140211-A108-BCB9-5313-E183A7D051B0}"/>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47</a:t>
            </a:r>
          </a:p>
        </p:txBody>
      </p:sp>
      <p:sp>
        <p:nvSpPr>
          <p:cNvPr id="7" name="Content Placeholder 2">
            <a:extLst>
              <a:ext uri="{FF2B5EF4-FFF2-40B4-BE49-F238E27FC236}">
                <a16:creationId xmlns:a16="http://schemas.microsoft.com/office/drawing/2014/main" id="{13AEA6DF-819C-52E6-A3DE-42662835003F}"/>
              </a:ext>
            </a:extLst>
          </p:cNvPr>
          <p:cNvSpPr txBox="1">
            <a:spLocks/>
          </p:cNvSpPr>
          <p:nvPr/>
        </p:nvSpPr>
        <p:spPr>
          <a:xfrm>
            <a:off x="385161" y="2935705"/>
            <a:ext cx="8375266" cy="1289785"/>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endParaRPr lang="en-US" sz="2400" b="1" dirty="0">
              <a:solidFill>
                <a:srgbClr val="FF0000"/>
              </a:solidFill>
              <a:latin typeface="Times New Roman" pitchFamily="18" charset="0"/>
              <a:cs typeface="Times New Roman" pitchFamily="18" charset="0"/>
            </a:endParaRPr>
          </a:p>
          <a:p>
            <a:pPr algn="just">
              <a:lnSpc>
                <a:spcPct val="120000"/>
              </a:lnSpc>
              <a:spcBef>
                <a:spcPts val="0"/>
              </a:spcBef>
              <a:spcAft>
                <a:spcPts val="1200"/>
              </a:spcAft>
              <a:buClr>
                <a:schemeClr val="accent6"/>
              </a:buClr>
              <a:buFont typeface="Wingdings" panose="05000000000000000000" pitchFamily="2" charset="2"/>
              <a:buChar char="v"/>
            </a:pPr>
            <a:r>
              <a:rPr lang="en-US" b="1" dirty="0">
                <a:solidFill>
                  <a:srgbClr val="FF0000"/>
                </a:solidFill>
                <a:latin typeface="Times New Roman" pitchFamily="18" charset="0"/>
                <a:cs typeface="Times New Roman" pitchFamily="18" charset="0"/>
              </a:rPr>
              <a:t>External Environmental Analysis Tools: </a:t>
            </a:r>
            <a:r>
              <a:rPr lang="en-US" dirty="0">
                <a:solidFill>
                  <a:schemeClr val="tx1"/>
                </a:solidFill>
                <a:latin typeface="Times New Roman" pitchFamily="18" charset="0"/>
                <a:cs typeface="Times New Roman" pitchFamily="18" charset="0"/>
              </a:rPr>
              <a:t>These assess external factors that could impact the organization. Focus on the broader macro-environment and the competitive industry landscape.</a:t>
            </a:r>
          </a:p>
          <a:p>
            <a:pPr algn="just">
              <a:lnSpc>
                <a:spcPct val="120000"/>
              </a:lnSpc>
              <a:spcBef>
                <a:spcPts val="0"/>
              </a:spcBef>
              <a:spcAft>
                <a:spcPts val="1200"/>
              </a:spcAft>
              <a:buClr>
                <a:schemeClr val="accent6"/>
              </a:buClr>
              <a:buFont typeface="Wingdings" panose="05000000000000000000" pitchFamily="2" charset="2"/>
              <a:buChar char="ü"/>
            </a:pPr>
            <a:r>
              <a:rPr lang="en-US" b="1" i="1" dirty="0">
                <a:solidFill>
                  <a:schemeClr val="tx1"/>
                </a:solidFill>
                <a:latin typeface="Times New Roman" pitchFamily="18" charset="0"/>
                <a:cs typeface="Times New Roman" pitchFamily="18" charset="0"/>
              </a:rPr>
              <a:t>PESTEL Analysis: </a:t>
            </a:r>
            <a:r>
              <a:rPr lang="en-US" dirty="0">
                <a:solidFill>
                  <a:schemeClr val="tx1"/>
                </a:solidFill>
                <a:latin typeface="Times New Roman" pitchFamily="18" charset="0"/>
                <a:cs typeface="Times New Roman" pitchFamily="18" charset="0"/>
              </a:rPr>
              <a:t>Evaluates Political, Economic, Social, Technological, Environmental, and Legal factors.</a:t>
            </a:r>
          </a:p>
          <a:p>
            <a:pPr algn="just">
              <a:lnSpc>
                <a:spcPct val="120000"/>
              </a:lnSpc>
              <a:spcBef>
                <a:spcPts val="0"/>
              </a:spcBef>
              <a:spcAft>
                <a:spcPts val="1200"/>
              </a:spcAft>
              <a:buClr>
                <a:schemeClr val="accent6"/>
              </a:buClr>
              <a:buFont typeface="Wingdings" panose="05000000000000000000" pitchFamily="2" charset="2"/>
              <a:buChar char="ü"/>
            </a:pPr>
            <a:r>
              <a:rPr lang="en-US" b="1" i="1" dirty="0">
                <a:solidFill>
                  <a:schemeClr val="tx1"/>
                </a:solidFill>
                <a:latin typeface="Times New Roman" pitchFamily="18" charset="0"/>
                <a:cs typeface="Times New Roman" pitchFamily="18" charset="0"/>
              </a:rPr>
              <a:t>Porter's Five Forces: </a:t>
            </a:r>
            <a:r>
              <a:rPr lang="en-US" dirty="0">
                <a:solidFill>
                  <a:schemeClr val="tx1"/>
                </a:solidFill>
                <a:latin typeface="Times New Roman" pitchFamily="18" charset="0"/>
                <a:cs typeface="Times New Roman" pitchFamily="18" charset="0"/>
              </a:rPr>
              <a:t>Analyzes industry competitiveness and attractiveness. (</a:t>
            </a:r>
            <a:r>
              <a:rPr lang="en-US" dirty="0" err="1">
                <a:solidFill>
                  <a:schemeClr val="tx1"/>
                </a:solidFill>
                <a:latin typeface="Times New Roman" pitchFamily="18" charset="0"/>
                <a:cs typeface="Times New Roman" pitchFamily="18" charset="0"/>
              </a:rPr>
              <a:t>i</a:t>
            </a:r>
            <a:r>
              <a:rPr lang="en-US" dirty="0">
                <a:solidFill>
                  <a:schemeClr val="tx1"/>
                </a:solidFill>
                <a:latin typeface="Times New Roman" pitchFamily="18" charset="0"/>
                <a:cs typeface="Times New Roman" pitchFamily="18" charset="0"/>
              </a:rPr>
              <a:t>) Threat of New Entrants (ii) Bargaining Power of Suppliers (iii) Bargaining Power of Buyers (iv) Threat of Substitutes (v) Industry Rivalry</a:t>
            </a:r>
          </a:p>
          <a:p>
            <a:pPr algn="just">
              <a:lnSpc>
                <a:spcPct val="120000"/>
              </a:lnSpc>
              <a:spcBef>
                <a:spcPts val="0"/>
              </a:spcBef>
              <a:spcAft>
                <a:spcPts val="1200"/>
              </a:spcAft>
              <a:buClr>
                <a:schemeClr val="accent6"/>
              </a:buClr>
              <a:buFont typeface="Wingdings" panose="05000000000000000000" pitchFamily="2" charset="2"/>
              <a:buChar char="ü"/>
            </a:pPr>
            <a:r>
              <a:rPr lang="en-US" b="1" i="1" dirty="0">
                <a:solidFill>
                  <a:schemeClr val="tx1"/>
                </a:solidFill>
                <a:latin typeface="Times New Roman" pitchFamily="18" charset="0"/>
                <a:cs typeface="Times New Roman" pitchFamily="18" charset="0"/>
              </a:rPr>
              <a:t>Industry Life Cycle Analysis: </a:t>
            </a:r>
            <a:r>
              <a:rPr lang="en-US" dirty="0">
                <a:solidFill>
                  <a:schemeClr val="tx1"/>
                </a:solidFill>
                <a:latin typeface="Times New Roman" pitchFamily="18" charset="0"/>
                <a:cs typeface="Times New Roman" pitchFamily="18" charset="0"/>
              </a:rPr>
              <a:t>Identifies the stage of the industry (introduction, growth, maturity, or decline) to anticipate market trends and adjust strategies.</a:t>
            </a:r>
          </a:p>
          <a:p>
            <a:pPr algn="just">
              <a:lnSpc>
                <a:spcPct val="120000"/>
              </a:lnSpc>
              <a:spcBef>
                <a:spcPts val="0"/>
              </a:spcBef>
              <a:spcAft>
                <a:spcPts val="1200"/>
              </a:spcAft>
              <a:buClr>
                <a:schemeClr val="accent6"/>
              </a:buClr>
              <a:buFont typeface="Wingdings" panose="05000000000000000000" pitchFamily="2" charset="2"/>
              <a:buChar char="ü"/>
            </a:pPr>
            <a:r>
              <a:rPr lang="en-US" b="1" i="1" dirty="0">
                <a:solidFill>
                  <a:schemeClr val="tx1"/>
                </a:solidFill>
                <a:latin typeface="Times New Roman" pitchFamily="18" charset="0"/>
                <a:cs typeface="Times New Roman" pitchFamily="18" charset="0"/>
              </a:rPr>
              <a:t>Competitor Analysis: </a:t>
            </a:r>
            <a:r>
              <a:rPr lang="en-US" dirty="0">
                <a:solidFill>
                  <a:schemeClr val="tx1"/>
                </a:solidFill>
                <a:latin typeface="Times New Roman" pitchFamily="18" charset="0"/>
                <a:cs typeface="Times New Roman" pitchFamily="18" charset="0"/>
              </a:rPr>
              <a:t>Assesses strengths, weaknesses, and strategies of current and potential competitors.</a:t>
            </a:r>
          </a:p>
        </p:txBody>
      </p:sp>
    </p:spTree>
    <p:extLst>
      <p:ext uri="{BB962C8B-B14F-4D97-AF65-F5344CB8AC3E}">
        <p14:creationId xmlns:p14="http://schemas.microsoft.com/office/powerpoint/2010/main" val="18051018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023C3-C295-48A1-7738-896283F5FEC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447D4D6-FDCA-075B-025E-CA10C31BC0C9}"/>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4C5C7F01-7F03-80BD-5FC8-050B73EE8F2D}"/>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2F161DA9-8916-05BC-88AA-9EAA8A287C78}"/>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Tools for internal and external environmental analysis.</a:t>
            </a:r>
          </a:p>
        </p:txBody>
      </p:sp>
      <p:sp>
        <p:nvSpPr>
          <p:cNvPr id="6" name="Slide Number Placeholder 5">
            <a:extLst>
              <a:ext uri="{FF2B5EF4-FFF2-40B4-BE49-F238E27FC236}">
                <a16:creationId xmlns:a16="http://schemas.microsoft.com/office/drawing/2014/main" id="{DB3C546E-348B-5499-1B16-A28ADBD802F9}"/>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48</a:t>
            </a:r>
          </a:p>
        </p:txBody>
      </p:sp>
      <p:sp>
        <p:nvSpPr>
          <p:cNvPr id="7" name="Content Placeholder 2">
            <a:extLst>
              <a:ext uri="{FF2B5EF4-FFF2-40B4-BE49-F238E27FC236}">
                <a16:creationId xmlns:a16="http://schemas.microsoft.com/office/drawing/2014/main" id="{6943C999-13B3-712E-9B0F-06D3506E4FF5}"/>
              </a:ext>
            </a:extLst>
          </p:cNvPr>
          <p:cNvSpPr txBox="1">
            <a:spLocks/>
          </p:cNvSpPr>
          <p:nvPr/>
        </p:nvSpPr>
        <p:spPr>
          <a:xfrm>
            <a:off x="385161" y="3429000"/>
            <a:ext cx="8375266" cy="796490"/>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endParaRPr lang="en-US" sz="2400" b="1" dirty="0">
              <a:solidFill>
                <a:srgbClr val="FF0000"/>
              </a:solidFill>
              <a:latin typeface="Times New Roman" pitchFamily="18" charset="0"/>
              <a:cs typeface="Times New Roman" pitchFamily="18" charset="0"/>
            </a:endParaRPr>
          </a:p>
          <a:p>
            <a:pPr algn="just">
              <a:lnSpc>
                <a:spcPct val="120000"/>
              </a:lnSpc>
              <a:spcBef>
                <a:spcPts val="0"/>
              </a:spcBef>
              <a:spcAft>
                <a:spcPts val="1200"/>
              </a:spcAft>
              <a:buClr>
                <a:schemeClr val="accent6"/>
              </a:buClr>
              <a:buFont typeface="Wingdings" panose="05000000000000000000" pitchFamily="2" charset="2"/>
              <a:buChar char="ü"/>
            </a:pPr>
            <a:r>
              <a:rPr lang="en-US" b="1" i="1" dirty="0">
                <a:solidFill>
                  <a:schemeClr val="tx1"/>
                </a:solidFill>
                <a:latin typeface="Times New Roman" pitchFamily="18" charset="0"/>
                <a:cs typeface="Times New Roman" pitchFamily="18" charset="0"/>
              </a:rPr>
              <a:t>Customer Analysis: </a:t>
            </a:r>
            <a:r>
              <a:rPr lang="en-US" dirty="0">
                <a:solidFill>
                  <a:schemeClr val="tx1"/>
                </a:solidFill>
                <a:latin typeface="Times New Roman" pitchFamily="18" charset="0"/>
                <a:cs typeface="Times New Roman" pitchFamily="18" charset="0"/>
              </a:rPr>
              <a:t>Understands needs, preferences, and behaviors of target customers.</a:t>
            </a:r>
          </a:p>
          <a:p>
            <a:pPr algn="just">
              <a:lnSpc>
                <a:spcPct val="120000"/>
              </a:lnSpc>
              <a:spcBef>
                <a:spcPts val="0"/>
              </a:spcBef>
              <a:spcAft>
                <a:spcPts val="1200"/>
              </a:spcAft>
              <a:buClr>
                <a:schemeClr val="accent6"/>
              </a:buClr>
              <a:buFont typeface="Wingdings" panose="05000000000000000000" pitchFamily="2" charset="2"/>
              <a:buChar char="ü"/>
            </a:pPr>
            <a:r>
              <a:rPr lang="en-US" b="1" i="1" dirty="0">
                <a:solidFill>
                  <a:schemeClr val="tx1"/>
                </a:solidFill>
                <a:latin typeface="Times New Roman" pitchFamily="18" charset="0"/>
                <a:cs typeface="Times New Roman" pitchFamily="18" charset="0"/>
              </a:rPr>
              <a:t>Scenario Planning: </a:t>
            </a:r>
            <a:r>
              <a:rPr lang="en-US" dirty="0">
                <a:solidFill>
                  <a:schemeClr val="tx1"/>
                </a:solidFill>
                <a:latin typeface="Times New Roman" pitchFamily="18" charset="0"/>
                <a:cs typeface="Times New Roman" pitchFamily="18" charset="0"/>
              </a:rPr>
              <a:t>Develops multiple possible future scenarios to prepare strategic responses to uncertain external developments.</a:t>
            </a:r>
          </a:p>
          <a:p>
            <a:pPr algn="just">
              <a:lnSpc>
                <a:spcPct val="120000"/>
              </a:lnSpc>
              <a:spcBef>
                <a:spcPts val="0"/>
              </a:spcBef>
              <a:spcAft>
                <a:spcPts val="1200"/>
              </a:spcAft>
              <a:buClr>
                <a:schemeClr val="accent6"/>
              </a:buClr>
              <a:buFont typeface="Wingdings" panose="05000000000000000000" pitchFamily="2" charset="2"/>
              <a:buChar char="ü"/>
            </a:pPr>
            <a:r>
              <a:rPr lang="en-US" b="1" i="1" dirty="0">
                <a:solidFill>
                  <a:schemeClr val="tx1"/>
                </a:solidFill>
                <a:latin typeface="Times New Roman" pitchFamily="18" charset="0"/>
                <a:cs typeface="Times New Roman" pitchFamily="18" charset="0"/>
              </a:rPr>
              <a:t>Market Trend Analysis: </a:t>
            </a:r>
            <a:r>
              <a:rPr lang="en-US" dirty="0">
                <a:solidFill>
                  <a:schemeClr val="tx1"/>
                </a:solidFill>
                <a:latin typeface="Times New Roman" pitchFamily="18" charset="0"/>
                <a:cs typeface="Times New Roman" pitchFamily="18" charset="0"/>
              </a:rPr>
              <a:t>Tracks trends in consumer behavior, technological innovations, and market dynamics to identify shifts and emerging opportunities.</a:t>
            </a:r>
          </a:p>
          <a:p>
            <a:pPr algn="just">
              <a:lnSpc>
                <a:spcPct val="120000"/>
              </a:lnSpc>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Stakeholder Analysis: </a:t>
            </a:r>
            <a:r>
              <a:rPr lang="en-US" dirty="0">
                <a:solidFill>
                  <a:schemeClr val="tx1"/>
                </a:solidFill>
                <a:latin typeface="Times New Roman" pitchFamily="18" charset="0"/>
                <a:cs typeface="Times New Roman" pitchFamily="18" charset="0"/>
              </a:rPr>
              <a:t>Identifies external stakeholders (e.g., governments, NGOs, communities, media) and assesses their influence, interests, and potential impact.</a:t>
            </a:r>
          </a:p>
          <a:p>
            <a:pPr algn="just">
              <a:lnSpc>
                <a:spcPct val="120000"/>
              </a:lnSpc>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SWOT Analysis (External Part): </a:t>
            </a:r>
            <a:r>
              <a:rPr lang="en-US" dirty="0">
                <a:solidFill>
                  <a:schemeClr val="tx1"/>
                </a:solidFill>
                <a:latin typeface="Times New Roman" pitchFamily="18" charset="0"/>
                <a:cs typeface="Times New Roman" pitchFamily="18" charset="0"/>
              </a:rPr>
              <a:t>Focuses on Opportunities and Threats, which are outside the organization (as opposed to internal Strengths and Weaknesses)</a:t>
            </a:r>
          </a:p>
          <a:p>
            <a:pPr algn="just">
              <a:lnSpc>
                <a:spcPct val="120000"/>
              </a:lnSpc>
              <a:spcBef>
                <a:spcPts val="0"/>
              </a:spcBef>
              <a:spcAft>
                <a:spcPts val="1200"/>
              </a:spcAft>
              <a:buClr>
                <a:schemeClr val="accent6"/>
              </a:buClr>
              <a:buFont typeface="Wingdings" panose="05000000000000000000" pitchFamily="2" charset="2"/>
              <a:buChar char="ü"/>
            </a:pP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595989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6AD31-4E2C-82AD-C4DF-2B54D35A461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711E158-A829-1B4F-4685-EEC1539F8A31}"/>
              </a:ext>
            </a:extLst>
          </p:cNvPr>
          <p:cNvSpPr/>
          <p:nvPr/>
        </p:nvSpPr>
        <p:spPr>
          <a:xfrm>
            <a:off x="385161" y="1894088"/>
            <a:ext cx="8503781" cy="3850106"/>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7038E6FC-60FB-90A8-A112-838648595A45}"/>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36E2E44E-C152-EB23-5F24-C67C536BD739}"/>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Tools for internal and external environmental analysis.</a:t>
            </a:r>
          </a:p>
        </p:txBody>
      </p:sp>
      <p:sp>
        <p:nvSpPr>
          <p:cNvPr id="6" name="Slide Number Placeholder 5">
            <a:extLst>
              <a:ext uri="{FF2B5EF4-FFF2-40B4-BE49-F238E27FC236}">
                <a16:creationId xmlns:a16="http://schemas.microsoft.com/office/drawing/2014/main" id="{DDD72DC3-898B-9522-4FA9-486539326C79}"/>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49</a:t>
            </a:r>
          </a:p>
        </p:txBody>
      </p:sp>
      <p:sp>
        <p:nvSpPr>
          <p:cNvPr id="7" name="Content Placeholder 2">
            <a:extLst>
              <a:ext uri="{FF2B5EF4-FFF2-40B4-BE49-F238E27FC236}">
                <a16:creationId xmlns:a16="http://schemas.microsoft.com/office/drawing/2014/main" id="{143AE39C-3E30-1D8C-1218-E18FE3A730FB}"/>
              </a:ext>
            </a:extLst>
          </p:cNvPr>
          <p:cNvSpPr txBox="1">
            <a:spLocks/>
          </p:cNvSpPr>
          <p:nvPr/>
        </p:nvSpPr>
        <p:spPr>
          <a:xfrm>
            <a:off x="385161" y="1053600"/>
            <a:ext cx="8375266" cy="365125"/>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ctr">
              <a:spcBef>
                <a:spcPts val="0"/>
              </a:spcBef>
              <a:spcAft>
                <a:spcPts val="1200"/>
              </a:spcAft>
              <a:buFont typeface="Wingdings" panose="05000000000000000000" pitchFamily="2" charset="2"/>
              <a:buChar char="v"/>
            </a:pPr>
            <a:r>
              <a:rPr lang="en-US" sz="2400" b="1" dirty="0">
                <a:solidFill>
                  <a:srgbClr val="FF0000"/>
                </a:solidFill>
                <a:latin typeface="Times New Roman" pitchFamily="18" charset="0"/>
                <a:cs typeface="Times New Roman" pitchFamily="18" charset="0"/>
              </a:rPr>
              <a:t>Example: Porter's Five Forces Model </a:t>
            </a:r>
            <a:endParaRPr lang="en-US" dirty="0">
              <a:solidFill>
                <a:schemeClr val="tx1"/>
              </a:solidFill>
              <a:latin typeface="Times New Roman" pitchFamily="18" charset="0"/>
              <a:cs typeface="Times New Roman" pitchFamily="18" charset="0"/>
            </a:endParaRPr>
          </a:p>
        </p:txBody>
      </p:sp>
      <p:pic>
        <p:nvPicPr>
          <p:cNvPr id="11266" name="Picture 2" descr="What is: Porter's Five Forces - HRC Online">
            <a:extLst>
              <a:ext uri="{FF2B5EF4-FFF2-40B4-BE49-F238E27FC236}">
                <a16:creationId xmlns:a16="http://schemas.microsoft.com/office/drawing/2014/main" id="{C2553DB6-8AF0-6254-4DF7-04865B7770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419" y="1418726"/>
            <a:ext cx="8503781" cy="5347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6842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4A34F-0273-1725-1F8A-AA351FA7339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197C635-131F-29E4-C7E4-EB94F3A0AFD2}"/>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8EB5E097-0AED-B69F-6BF7-067A49745000}"/>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D7C2F7A1-53B2-2303-57A1-5B37B300018F}"/>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Tools for internal and external environmental analysis.</a:t>
            </a:r>
          </a:p>
        </p:txBody>
      </p:sp>
      <p:sp>
        <p:nvSpPr>
          <p:cNvPr id="6" name="Slide Number Placeholder 5">
            <a:extLst>
              <a:ext uri="{FF2B5EF4-FFF2-40B4-BE49-F238E27FC236}">
                <a16:creationId xmlns:a16="http://schemas.microsoft.com/office/drawing/2014/main" id="{75960716-0E2F-997E-E0BA-8853798AF933}"/>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50</a:t>
            </a:r>
          </a:p>
        </p:txBody>
      </p:sp>
      <p:sp>
        <p:nvSpPr>
          <p:cNvPr id="7" name="Content Placeholder 2">
            <a:extLst>
              <a:ext uri="{FF2B5EF4-FFF2-40B4-BE49-F238E27FC236}">
                <a16:creationId xmlns:a16="http://schemas.microsoft.com/office/drawing/2014/main" id="{33A2BE44-6C47-F7B9-2C22-2A650FF49C55}"/>
              </a:ext>
            </a:extLst>
          </p:cNvPr>
          <p:cNvSpPr txBox="1">
            <a:spLocks/>
          </p:cNvSpPr>
          <p:nvPr/>
        </p:nvSpPr>
        <p:spPr>
          <a:xfrm>
            <a:off x="385161" y="3137836"/>
            <a:ext cx="8375266" cy="1087654"/>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ctr">
              <a:spcBef>
                <a:spcPts val="0"/>
              </a:spcBef>
              <a:spcAft>
                <a:spcPts val="1200"/>
              </a:spcAft>
              <a:buFont typeface="Wingdings" panose="05000000000000000000" pitchFamily="2" charset="2"/>
              <a:buChar char="v"/>
            </a:pPr>
            <a:r>
              <a:rPr lang="en-US" sz="2400" b="1" dirty="0">
                <a:solidFill>
                  <a:srgbClr val="FF0000"/>
                </a:solidFill>
                <a:latin typeface="Times New Roman" pitchFamily="18" charset="0"/>
                <a:cs typeface="Times New Roman" pitchFamily="18" charset="0"/>
              </a:rPr>
              <a:t>How a consumer electronic manufacturer can use Porter's Five Forces Model </a:t>
            </a:r>
            <a:endParaRPr lang="en-US" dirty="0">
              <a:solidFill>
                <a:schemeClr val="tx1"/>
              </a:solidFill>
              <a:latin typeface="Times New Roman" pitchFamily="18" charset="0"/>
              <a:cs typeface="Times New Roman" pitchFamily="18" charset="0"/>
            </a:endParaRPr>
          </a:p>
          <a:p>
            <a:pPr marL="0" indent="0" algn="just">
              <a:lnSpc>
                <a:spcPct val="150000"/>
              </a:lnSpc>
              <a:spcBef>
                <a:spcPts val="0"/>
              </a:spcBef>
              <a:spcAft>
                <a:spcPts val="1200"/>
              </a:spcAft>
              <a:buClr>
                <a:schemeClr val="accent6"/>
              </a:buClr>
              <a:buNone/>
            </a:pPr>
            <a:r>
              <a:rPr lang="en-US" b="1" dirty="0">
                <a:solidFill>
                  <a:schemeClr val="tx1"/>
                </a:solidFill>
                <a:latin typeface="Times New Roman" pitchFamily="18" charset="0"/>
                <a:cs typeface="Times New Roman" pitchFamily="18" charset="0"/>
              </a:rPr>
              <a:t>COMPETITIVE RIVALRY (INDUSTRY COMPETITION) </a:t>
            </a:r>
          </a:p>
          <a:p>
            <a:pPr algn="just">
              <a:lnSpc>
                <a:spcPct val="150000"/>
              </a:lnSpc>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Analysis: </a:t>
            </a:r>
            <a:r>
              <a:rPr lang="en-US" dirty="0">
                <a:solidFill>
                  <a:schemeClr val="tx1"/>
                </a:solidFill>
                <a:latin typeface="Times New Roman" pitchFamily="18" charset="0"/>
                <a:cs typeface="Times New Roman" pitchFamily="18" charset="0"/>
              </a:rPr>
              <a:t>This force examines how intense the competition is in the industry.</a:t>
            </a:r>
          </a:p>
          <a:p>
            <a:pPr algn="just">
              <a:lnSpc>
                <a:spcPct val="150000"/>
              </a:lnSpc>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Example: </a:t>
            </a:r>
            <a:r>
              <a:rPr lang="en-US" dirty="0">
                <a:solidFill>
                  <a:schemeClr val="tx1"/>
                </a:solidFill>
                <a:latin typeface="Times New Roman" pitchFamily="18" charset="0"/>
                <a:cs typeface="Times New Roman" pitchFamily="18" charset="0"/>
              </a:rPr>
              <a:t>A smartphone manufacturer like </a:t>
            </a:r>
            <a:r>
              <a:rPr lang="en-US" dirty="0" err="1">
                <a:solidFill>
                  <a:schemeClr val="tx1"/>
                </a:solidFill>
                <a:latin typeface="Times New Roman" pitchFamily="18" charset="0"/>
                <a:cs typeface="Times New Roman" pitchFamily="18" charset="0"/>
              </a:rPr>
              <a:t>Tecno</a:t>
            </a:r>
            <a:r>
              <a:rPr lang="en-US" dirty="0">
                <a:solidFill>
                  <a:schemeClr val="tx1"/>
                </a:solidFill>
                <a:latin typeface="Times New Roman" pitchFamily="18" charset="0"/>
                <a:cs typeface="Times New Roman" pitchFamily="18" charset="0"/>
              </a:rPr>
              <a:t> or </a:t>
            </a:r>
            <a:r>
              <a:rPr lang="en-US" dirty="0" err="1">
                <a:solidFill>
                  <a:schemeClr val="tx1"/>
                </a:solidFill>
                <a:latin typeface="Times New Roman" pitchFamily="18" charset="0"/>
                <a:cs typeface="Times New Roman" pitchFamily="18" charset="0"/>
              </a:rPr>
              <a:t>Infinix</a:t>
            </a:r>
            <a:r>
              <a:rPr lang="en-US" dirty="0">
                <a:solidFill>
                  <a:schemeClr val="tx1"/>
                </a:solidFill>
                <a:latin typeface="Times New Roman" pitchFamily="18" charset="0"/>
                <a:cs typeface="Times New Roman" pitchFamily="18" charset="0"/>
              </a:rPr>
              <a:t> faces intense competition from established brands like Samsung, Apple, and Xiaomi. These rivals compete on price, innovation, design, and features. The company must constantly innovate and offer better value to maintain market share.</a:t>
            </a:r>
          </a:p>
          <a:p>
            <a:pPr algn="just">
              <a:lnSpc>
                <a:spcPct val="150000"/>
              </a:lnSpc>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Strategy: </a:t>
            </a:r>
            <a:r>
              <a:rPr lang="en-US" dirty="0">
                <a:solidFill>
                  <a:schemeClr val="tx1"/>
                </a:solidFill>
                <a:latin typeface="Times New Roman" pitchFamily="18" charset="0"/>
                <a:cs typeface="Times New Roman" pitchFamily="18" charset="0"/>
              </a:rPr>
              <a:t>Invest in R&amp;D and build brand loyalty to differentiate its products.</a:t>
            </a:r>
          </a:p>
        </p:txBody>
      </p:sp>
    </p:spTree>
    <p:extLst>
      <p:ext uri="{BB962C8B-B14F-4D97-AF65-F5344CB8AC3E}">
        <p14:creationId xmlns:p14="http://schemas.microsoft.com/office/powerpoint/2010/main" val="41751383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C7C3A-1451-EE40-5AA7-3843AF10CA8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9422C5B-8CD4-A73B-02D1-F2EFCBFDCE44}"/>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0B00F465-F52A-19E3-735A-3BF7DAD66EA1}"/>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8765AD0A-A372-9A22-C757-79BF5359F974}"/>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Tools for internal and external environmental analysis.</a:t>
            </a:r>
          </a:p>
        </p:txBody>
      </p:sp>
      <p:sp>
        <p:nvSpPr>
          <p:cNvPr id="6" name="Slide Number Placeholder 5">
            <a:extLst>
              <a:ext uri="{FF2B5EF4-FFF2-40B4-BE49-F238E27FC236}">
                <a16:creationId xmlns:a16="http://schemas.microsoft.com/office/drawing/2014/main" id="{ACD30FB9-0419-1083-5F51-2DAF5C25EEAA}"/>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51</a:t>
            </a:r>
          </a:p>
        </p:txBody>
      </p:sp>
      <p:sp>
        <p:nvSpPr>
          <p:cNvPr id="7" name="Content Placeholder 2">
            <a:extLst>
              <a:ext uri="{FF2B5EF4-FFF2-40B4-BE49-F238E27FC236}">
                <a16:creationId xmlns:a16="http://schemas.microsoft.com/office/drawing/2014/main" id="{A8C96AE4-FB39-92AB-FCFB-128F6A705751}"/>
              </a:ext>
            </a:extLst>
          </p:cNvPr>
          <p:cNvSpPr txBox="1">
            <a:spLocks/>
          </p:cNvSpPr>
          <p:nvPr/>
        </p:nvSpPr>
        <p:spPr>
          <a:xfrm>
            <a:off x="385161" y="2829827"/>
            <a:ext cx="8375266" cy="1395663"/>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ctr">
              <a:spcBef>
                <a:spcPts val="0"/>
              </a:spcBef>
              <a:spcAft>
                <a:spcPts val="1200"/>
              </a:spcAft>
              <a:buFont typeface="Wingdings" panose="05000000000000000000" pitchFamily="2" charset="2"/>
              <a:buChar char="v"/>
            </a:pPr>
            <a:r>
              <a:rPr lang="en-US" sz="2400" b="1" dirty="0">
                <a:solidFill>
                  <a:srgbClr val="FF0000"/>
                </a:solidFill>
                <a:latin typeface="Times New Roman" pitchFamily="18" charset="0"/>
                <a:cs typeface="Times New Roman" pitchFamily="18" charset="0"/>
              </a:rPr>
              <a:t>How a consumer electronic manufacturer can use Porter's Five Forces Model </a:t>
            </a:r>
            <a:endParaRPr lang="en-US" dirty="0">
              <a:solidFill>
                <a:schemeClr val="tx1"/>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r>
              <a:rPr lang="en-US" b="1" dirty="0">
                <a:solidFill>
                  <a:schemeClr val="tx1"/>
                </a:solidFill>
                <a:latin typeface="Times New Roman" pitchFamily="18" charset="0"/>
                <a:cs typeface="Times New Roman" pitchFamily="18" charset="0"/>
              </a:rPr>
              <a:t>THREAT OF NEW ENTRANTS</a:t>
            </a:r>
          </a:p>
          <a:p>
            <a:pPr algn="just">
              <a:lnSpc>
                <a:spcPct val="120000"/>
              </a:lnSpc>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Analysis: </a:t>
            </a:r>
            <a:r>
              <a:rPr lang="en-US" dirty="0">
                <a:solidFill>
                  <a:schemeClr val="tx1"/>
                </a:solidFill>
                <a:latin typeface="Times New Roman" pitchFamily="18" charset="0"/>
                <a:cs typeface="Times New Roman" pitchFamily="18" charset="0"/>
              </a:rPr>
              <a:t>Evaluates how easy or difficult it is for new competitors to enter the industry</a:t>
            </a:r>
            <a:r>
              <a:rPr lang="en-US" b="1" dirty="0">
                <a:solidFill>
                  <a:schemeClr val="tx1"/>
                </a:solidFill>
                <a:latin typeface="Times New Roman" pitchFamily="18" charset="0"/>
                <a:cs typeface="Times New Roman" pitchFamily="18" charset="0"/>
              </a:rPr>
              <a:t>.</a:t>
            </a:r>
          </a:p>
          <a:p>
            <a:pPr algn="just">
              <a:lnSpc>
                <a:spcPct val="120000"/>
              </a:lnSpc>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Example: </a:t>
            </a:r>
            <a:r>
              <a:rPr lang="en-US" dirty="0">
                <a:solidFill>
                  <a:schemeClr val="tx1"/>
                </a:solidFill>
                <a:latin typeface="Times New Roman" pitchFamily="18" charset="0"/>
                <a:cs typeface="Times New Roman" pitchFamily="18" charset="0"/>
              </a:rPr>
              <a:t>If a startup attempts to enter the electronics manufacturing sector, it faces barriers like high capital investment for equipment and technology, brand recognition of existing players and distribution network challenges. </a:t>
            </a:r>
          </a:p>
          <a:p>
            <a:pPr algn="just">
              <a:lnSpc>
                <a:spcPct val="120000"/>
              </a:lnSpc>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Strategy: </a:t>
            </a:r>
            <a:r>
              <a:rPr lang="en-US" dirty="0">
                <a:solidFill>
                  <a:schemeClr val="tx1"/>
                </a:solidFill>
                <a:latin typeface="Times New Roman" pitchFamily="18" charset="0"/>
                <a:cs typeface="Times New Roman" pitchFamily="18" charset="0"/>
              </a:rPr>
              <a:t>A company can strengthen entry barriers by building economies of scale, securing patents for innovative technologies and locking in suppliers and distributors.</a:t>
            </a:r>
          </a:p>
        </p:txBody>
      </p:sp>
    </p:spTree>
    <p:extLst>
      <p:ext uri="{BB962C8B-B14F-4D97-AF65-F5344CB8AC3E}">
        <p14:creationId xmlns:p14="http://schemas.microsoft.com/office/powerpoint/2010/main" val="33941541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F9CEB-8C72-B934-D024-CF34E218C62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6B2E7F9-4435-9BC1-AC60-5D0291F384BD}"/>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C86BE955-7A48-D391-53FE-D0E14D30BD13}"/>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B56420CC-7557-CCE0-67E7-96454316ECB9}"/>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Tools for internal and external environmental analysis.</a:t>
            </a:r>
          </a:p>
        </p:txBody>
      </p:sp>
      <p:sp>
        <p:nvSpPr>
          <p:cNvPr id="6" name="Slide Number Placeholder 5">
            <a:extLst>
              <a:ext uri="{FF2B5EF4-FFF2-40B4-BE49-F238E27FC236}">
                <a16:creationId xmlns:a16="http://schemas.microsoft.com/office/drawing/2014/main" id="{71CC0AD7-7EFB-B3F0-6961-EDB1F92AD664}"/>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52</a:t>
            </a:r>
          </a:p>
        </p:txBody>
      </p:sp>
      <p:sp>
        <p:nvSpPr>
          <p:cNvPr id="7" name="Content Placeholder 2">
            <a:extLst>
              <a:ext uri="{FF2B5EF4-FFF2-40B4-BE49-F238E27FC236}">
                <a16:creationId xmlns:a16="http://schemas.microsoft.com/office/drawing/2014/main" id="{48866755-74FA-A662-D087-3CF687EF06F8}"/>
              </a:ext>
            </a:extLst>
          </p:cNvPr>
          <p:cNvSpPr txBox="1">
            <a:spLocks/>
          </p:cNvSpPr>
          <p:nvPr/>
        </p:nvSpPr>
        <p:spPr>
          <a:xfrm>
            <a:off x="385161" y="2829827"/>
            <a:ext cx="8375266" cy="1395663"/>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ctr">
              <a:spcBef>
                <a:spcPts val="0"/>
              </a:spcBef>
              <a:spcAft>
                <a:spcPts val="1200"/>
              </a:spcAft>
              <a:buFont typeface="Wingdings" panose="05000000000000000000" pitchFamily="2" charset="2"/>
              <a:buChar char="v"/>
            </a:pPr>
            <a:r>
              <a:rPr lang="en-US" sz="2400" b="1" dirty="0">
                <a:solidFill>
                  <a:srgbClr val="FF0000"/>
                </a:solidFill>
                <a:latin typeface="Times New Roman" pitchFamily="18" charset="0"/>
                <a:cs typeface="Times New Roman" pitchFamily="18" charset="0"/>
              </a:rPr>
              <a:t>How a consumer electronic manufacturer can use Porter's Five Forces Model </a:t>
            </a:r>
            <a:endParaRPr lang="en-US" dirty="0">
              <a:solidFill>
                <a:schemeClr val="tx1"/>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r>
              <a:rPr lang="en-US" b="1" dirty="0">
                <a:solidFill>
                  <a:schemeClr val="tx1"/>
                </a:solidFill>
                <a:latin typeface="Times New Roman" pitchFamily="18" charset="0"/>
                <a:cs typeface="Times New Roman" pitchFamily="18" charset="0"/>
              </a:rPr>
              <a:t>BARGAINING POWER OF SUPPLIERS</a:t>
            </a:r>
          </a:p>
          <a:p>
            <a:pPr algn="just">
              <a:lnSpc>
                <a:spcPct val="120000"/>
              </a:lnSpc>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Analysis: </a:t>
            </a:r>
            <a:r>
              <a:rPr lang="en-US" dirty="0">
                <a:solidFill>
                  <a:schemeClr val="tx1"/>
                </a:solidFill>
                <a:latin typeface="Times New Roman" pitchFamily="18" charset="0"/>
                <a:cs typeface="Times New Roman" pitchFamily="18" charset="0"/>
              </a:rPr>
              <a:t>Determines how much power suppliers have to drive up prices.</a:t>
            </a:r>
          </a:p>
          <a:p>
            <a:pPr algn="just">
              <a:lnSpc>
                <a:spcPct val="120000"/>
              </a:lnSpc>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Example: </a:t>
            </a:r>
            <a:r>
              <a:rPr lang="en-US" dirty="0">
                <a:solidFill>
                  <a:schemeClr val="tx1"/>
                </a:solidFill>
                <a:latin typeface="Times New Roman" pitchFamily="18" charset="0"/>
                <a:cs typeface="Times New Roman" pitchFamily="18" charset="0"/>
              </a:rPr>
              <a:t>A manufacturer that relies on a few suppliers for microchips (e.g., from Taiwan Semiconductor Manufacturing Company - TSMC) may face: Increased component prices during supply shortages, and Delayed production schedules if suppliers prioritize larger clients.</a:t>
            </a:r>
          </a:p>
          <a:p>
            <a:pPr algn="just">
              <a:lnSpc>
                <a:spcPct val="120000"/>
              </a:lnSpc>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Mitigation Strategy: </a:t>
            </a:r>
            <a:r>
              <a:rPr lang="en-US" dirty="0">
                <a:solidFill>
                  <a:schemeClr val="tx1"/>
                </a:solidFill>
                <a:latin typeface="Times New Roman" pitchFamily="18" charset="0"/>
                <a:cs typeface="Times New Roman" pitchFamily="18" charset="0"/>
              </a:rPr>
              <a:t>Diversify supplier base. Invest in vertical integration (e.g., making some components in-house).Form long-term contracts with key suppliers.</a:t>
            </a:r>
          </a:p>
        </p:txBody>
      </p:sp>
    </p:spTree>
    <p:extLst>
      <p:ext uri="{BB962C8B-B14F-4D97-AF65-F5344CB8AC3E}">
        <p14:creationId xmlns:p14="http://schemas.microsoft.com/office/powerpoint/2010/main" val="9892596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E70C4-093B-E3AF-AB5B-0C7BCE78F2B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479AAD2-A2ED-2D8B-29CE-9BB8103AC315}"/>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FDA20DB0-3413-FA47-BCBF-9EF9D76485C4}"/>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ECBA867D-1960-9ECB-75EB-EAD8EACB943D}"/>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Tools for internal and external environmental analysis.</a:t>
            </a:r>
          </a:p>
        </p:txBody>
      </p:sp>
      <p:sp>
        <p:nvSpPr>
          <p:cNvPr id="6" name="Slide Number Placeholder 5">
            <a:extLst>
              <a:ext uri="{FF2B5EF4-FFF2-40B4-BE49-F238E27FC236}">
                <a16:creationId xmlns:a16="http://schemas.microsoft.com/office/drawing/2014/main" id="{4D126FD3-615D-38EE-8DCC-7A9864CDFA42}"/>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53</a:t>
            </a:r>
          </a:p>
        </p:txBody>
      </p:sp>
      <p:sp>
        <p:nvSpPr>
          <p:cNvPr id="7" name="Content Placeholder 2">
            <a:extLst>
              <a:ext uri="{FF2B5EF4-FFF2-40B4-BE49-F238E27FC236}">
                <a16:creationId xmlns:a16="http://schemas.microsoft.com/office/drawing/2014/main" id="{028E56E8-0187-1A58-0CD8-7310AF43316A}"/>
              </a:ext>
            </a:extLst>
          </p:cNvPr>
          <p:cNvSpPr txBox="1">
            <a:spLocks/>
          </p:cNvSpPr>
          <p:nvPr/>
        </p:nvSpPr>
        <p:spPr>
          <a:xfrm>
            <a:off x="385161" y="2829827"/>
            <a:ext cx="8375266" cy="1395663"/>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ctr">
              <a:spcBef>
                <a:spcPts val="0"/>
              </a:spcBef>
              <a:spcAft>
                <a:spcPts val="1200"/>
              </a:spcAft>
              <a:buFont typeface="Wingdings" panose="05000000000000000000" pitchFamily="2" charset="2"/>
              <a:buChar char="v"/>
            </a:pPr>
            <a:r>
              <a:rPr lang="en-US" sz="2400" b="1" dirty="0">
                <a:solidFill>
                  <a:srgbClr val="FF0000"/>
                </a:solidFill>
                <a:latin typeface="Times New Roman" pitchFamily="18" charset="0"/>
                <a:cs typeface="Times New Roman" pitchFamily="18" charset="0"/>
              </a:rPr>
              <a:t>How a consumer electronic manufacturer can use Porter's Five Forces Model </a:t>
            </a:r>
            <a:endParaRPr lang="en-US" dirty="0">
              <a:solidFill>
                <a:schemeClr val="tx1"/>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r>
              <a:rPr lang="en-US" b="1" dirty="0">
                <a:solidFill>
                  <a:schemeClr val="tx1"/>
                </a:solidFill>
                <a:latin typeface="Times New Roman" pitchFamily="18" charset="0"/>
                <a:cs typeface="Times New Roman" pitchFamily="18" charset="0"/>
              </a:rPr>
              <a:t>BARGAINING POWER OF BUYERS (CUSTOMERS)</a:t>
            </a:r>
          </a:p>
          <a:p>
            <a:pPr algn="just">
              <a:lnSpc>
                <a:spcPct val="120000"/>
              </a:lnSpc>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Analysis: Measures the power customers have to affect pricing and terms.</a:t>
            </a:r>
          </a:p>
          <a:p>
            <a:pPr algn="just">
              <a:lnSpc>
                <a:spcPct val="120000"/>
              </a:lnSpc>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Example: </a:t>
            </a:r>
            <a:r>
              <a:rPr lang="en-US" dirty="0">
                <a:solidFill>
                  <a:schemeClr val="tx1"/>
                </a:solidFill>
                <a:latin typeface="Times New Roman" pitchFamily="18" charset="0"/>
                <a:cs typeface="Times New Roman" pitchFamily="18" charset="0"/>
              </a:rPr>
              <a:t>In the consumer electronics market, buyers have access to many alternatives and can demand lower prices, better warranties, and after-sales service, easily compare products online and switch brands.</a:t>
            </a:r>
          </a:p>
          <a:p>
            <a:pPr algn="just">
              <a:lnSpc>
                <a:spcPct val="120000"/>
              </a:lnSpc>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Response Strategy: </a:t>
            </a:r>
            <a:r>
              <a:rPr lang="en-US" dirty="0">
                <a:solidFill>
                  <a:schemeClr val="tx1"/>
                </a:solidFill>
                <a:latin typeface="Times New Roman" pitchFamily="18" charset="0"/>
                <a:cs typeface="Times New Roman" pitchFamily="18" charset="0"/>
              </a:rPr>
              <a:t>Offer product customization, build strong customer service and loyalty programs, provide value-added services (e.g., trade-in options, extended warranty).</a:t>
            </a:r>
          </a:p>
        </p:txBody>
      </p:sp>
    </p:spTree>
    <p:extLst>
      <p:ext uri="{BB962C8B-B14F-4D97-AF65-F5344CB8AC3E}">
        <p14:creationId xmlns:p14="http://schemas.microsoft.com/office/powerpoint/2010/main" val="19645657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BBC94-0FC9-7293-17BA-658F951056A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87345A3-09E3-0267-778B-9579B21278C2}"/>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E779B2FB-552D-8BCA-5E45-49C338BE953D}"/>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B9B16CA5-B23D-BE48-63D2-82777830FCC0}"/>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Tools for internal and external environmental analysis.</a:t>
            </a:r>
          </a:p>
        </p:txBody>
      </p:sp>
      <p:sp>
        <p:nvSpPr>
          <p:cNvPr id="6" name="Slide Number Placeholder 5">
            <a:extLst>
              <a:ext uri="{FF2B5EF4-FFF2-40B4-BE49-F238E27FC236}">
                <a16:creationId xmlns:a16="http://schemas.microsoft.com/office/drawing/2014/main" id="{D56B83FD-9692-44C2-7264-E588A7E612B8}"/>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54</a:t>
            </a:r>
          </a:p>
        </p:txBody>
      </p:sp>
      <p:sp>
        <p:nvSpPr>
          <p:cNvPr id="7" name="Content Placeholder 2">
            <a:extLst>
              <a:ext uri="{FF2B5EF4-FFF2-40B4-BE49-F238E27FC236}">
                <a16:creationId xmlns:a16="http://schemas.microsoft.com/office/drawing/2014/main" id="{8B3FF7DF-FE41-9580-B1D2-0D36E54E1860}"/>
              </a:ext>
            </a:extLst>
          </p:cNvPr>
          <p:cNvSpPr txBox="1">
            <a:spLocks/>
          </p:cNvSpPr>
          <p:nvPr/>
        </p:nvSpPr>
        <p:spPr>
          <a:xfrm>
            <a:off x="385161" y="2829827"/>
            <a:ext cx="8375266" cy="1395663"/>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ctr">
              <a:spcBef>
                <a:spcPts val="0"/>
              </a:spcBef>
              <a:spcAft>
                <a:spcPts val="1200"/>
              </a:spcAft>
              <a:buFont typeface="Wingdings" panose="05000000000000000000" pitchFamily="2" charset="2"/>
              <a:buChar char="v"/>
            </a:pPr>
            <a:r>
              <a:rPr lang="en-US" sz="2400" b="1" dirty="0">
                <a:solidFill>
                  <a:srgbClr val="FF0000"/>
                </a:solidFill>
                <a:latin typeface="Times New Roman" pitchFamily="18" charset="0"/>
                <a:cs typeface="Times New Roman" pitchFamily="18" charset="0"/>
              </a:rPr>
              <a:t>How a consumer electronic manufacturer can use Porter's Five Forces Model </a:t>
            </a:r>
            <a:endParaRPr lang="en-US" dirty="0">
              <a:solidFill>
                <a:schemeClr val="tx1"/>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r>
              <a:rPr lang="en-US" b="1" dirty="0">
                <a:solidFill>
                  <a:schemeClr val="tx1"/>
                </a:solidFill>
                <a:latin typeface="Times New Roman" pitchFamily="18" charset="0"/>
                <a:cs typeface="Times New Roman" pitchFamily="18" charset="0"/>
              </a:rPr>
              <a:t>THREAT OF SUBSTITUTES</a:t>
            </a:r>
          </a:p>
          <a:p>
            <a:pPr algn="just">
              <a:lnSpc>
                <a:spcPct val="120000"/>
              </a:lnSpc>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Analysis: </a:t>
            </a:r>
            <a:r>
              <a:rPr lang="en-US" dirty="0">
                <a:solidFill>
                  <a:schemeClr val="tx1"/>
                </a:solidFill>
                <a:latin typeface="Times New Roman" pitchFamily="18" charset="0"/>
                <a:cs typeface="Times New Roman" pitchFamily="18" charset="0"/>
              </a:rPr>
              <a:t>Looks at the likelihood of customers switching to alternative products.</a:t>
            </a:r>
          </a:p>
          <a:p>
            <a:pPr algn="just">
              <a:lnSpc>
                <a:spcPct val="120000"/>
              </a:lnSpc>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Example: </a:t>
            </a:r>
            <a:r>
              <a:rPr lang="en-US" dirty="0">
                <a:solidFill>
                  <a:schemeClr val="tx1"/>
                </a:solidFill>
                <a:latin typeface="Times New Roman" pitchFamily="18" charset="0"/>
                <a:cs typeface="Times New Roman" pitchFamily="18" charset="0"/>
              </a:rPr>
              <a:t>Instead of buying a digital camera, a customer might use a smartphone with a high-resolution camera. This reduces demand for standalone cameras.</a:t>
            </a:r>
          </a:p>
          <a:p>
            <a:pPr algn="just">
              <a:lnSpc>
                <a:spcPct val="120000"/>
              </a:lnSpc>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Strategic response: </a:t>
            </a:r>
            <a:r>
              <a:rPr lang="en-US" dirty="0">
                <a:solidFill>
                  <a:schemeClr val="tx1"/>
                </a:solidFill>
                <a:latin typeface="Times New Roman" pitchFamily="18" charset="0"/>
                <a:cs typeface="Times New Roman" pitchFamily="18" charset="0"/>
              </a:rPr>
              <a:t>Innovate to add features smartphones don't offer (e.g., optical zoom, sensor size). Shift product lines toward emerging needs (e.g., drones with integrated cameras). Focus on niche markets like professional photography.</a:t>
            </a:r>
          </a:p>
        </p:txBody>
      </p:sp>
    </p:spTree>
    <p:extLst>
      <p:ext uri="{BB962C8B-B14F-4D97-AF65-F5344CB8AC3E}">
        <p14:creationId xmlns:p14="http://schemas.microsoft.com/office/powerpoint/2010/main" val="21070025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30B4D-5A0B-8B9B-9509-3E6C92AD16F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C394A1F-FC87-2A76-705B-B2306718DF47}"/>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55F2FEFD-7189-EF6F-AD67-3376D1E42049}"/>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72194650-6424-49CC-EDA1-99F75F8EC10C}"/>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Tools for internal and external environmental analysis.</a:t>
            </a:r>
          </a:p>
        </p:txBody>
      </p:sp>
      <p:sp>
        <p:nvSpPr>
          <p:cNvPr id="6" name="Slide Number Placeholder 5">
            <a:extLst>
              <a:ext uri="{FF2B5EF4-FFF2-40B4-BE49-F238E27FC236}">
                <a16:creationId xmlns:a16="http://schemas.microsoft.com/office/drawing/2014/main" id="{2DAB4295-1AEB-3BC9-C4DC-4D1EE40511FC}"/>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52</a:t>
            </a:r>
          </a:p>
        </p:txBody>
      </p:sp>
      <p:sp>
        <p:nvSpPr>
          <p:cNvPr id="7" name="Content Placeholder 2">
            <a:extLst>
              <a:ext uri="{FF2B5EF4-FFF2-40B4-BE49-F238E27FC236}">
                <a16:creationId xmlns:a16="http://schemas.microsoft.com/office/drawing/2014/main" id="{B8EFBEE1-5DD2-3648-DF7D-06D014C87FD4}"/>
              </a:ext>
            </a:extLst>
          </p:cNvPr>
          <p:cNvSpPr txBox="1">
            <a:spLocks/>
          </p:cNvSpPr>
          <p:nvPr/>
        </p:nvSpPr>
        <p:spPr>
          <a:xfrm>
            <a:off x="385161" y="1213539"/>
            <a:ext cx="8375266" cy="365125"/>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ctr">
              <a:spcBef>
                <a:spcPts val="0"/>
              </a:spcBef>
              <a:spcAft>
                <a:spcPts val="1200"/>
              </a:spcAft>
              <a:buFont typeface="Wingdings" panose="05000000000000000000" pitchFamily="2" charset="2"/>
              <a:buChar char="v"/>
            </a:pPr>
            <a:r>
              <a:rPr lang="en-US" sz="2400" b="1" dirty="0">
                <a:solidFill>
                  <a:srgbClr val="FF0000"/>
                </a:solidFill>
                <a:latin typeface="Times New Roman" pitchFamily="18" charset="0"/>
                <a:cs typeface="Times New Roman" pitchFamily="18" charset="0"/>
              </a:rPr>
              <a:t>How a consumer electronic manufacturer can use Porter's Five Forces Model </a:t>
            </a:r>
            <a:endParaRPr lang="en-US" dirty="0">
              <a:solidFill>
                <a:schemeClr val="tx1"/>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8717FF3B-AD65-B1DA-5CE0-3F9C5EDB4B55}"/>
              </a:ext>
            </a:extLst>
          </p:cNvPr>
          <p:cNvPicPr>
            <a:picLocks noChangeAspect="1"/>
          </p:cNvPicPr>
          <p:nvPr/>
        </p:nvPicPr>
        <p:blipFill>
          <a:blip r:embed="rId3"/>
          <a:stretch>
            <a:fillRect/>
          </a:stretch>
        </p:blipFill>
        <p:spPr>
          <a:xfrm>
            <a:off x="335420" y="1738603"/>
            <a:ext cx="8527834" cy="4889924"/>
          </a:xfrm>
          <a:prstGeom prst="rect">
            <a:avLst/>
          </a:prstGeom>
        </p:spPr>
      </p:pic>
    </p:spTree>
    <p:extLst>
      <p:ext uri="{BB962C8B-B14F-4D97-AF65-F5344CB8AC3E}">
        <p14:creationId xmlns:p14="http://schemas.microsoft.com/office/powerpoint/2010/main" val="236777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50297-0E8C-6F42-B8BA-9976F3FE506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F82AB24-DE1E-37DA-5DA9-D737A411C9F8}"/>
              </a:ext>
            </a:extLst>
          </p:cNvPr>
          <p:cNvSpPr/>
          <p:nvPr/>
        </p:nvSpPr>
        <p:spPr>
          <a:xfrm>
            <a:off x="306387" y="389412"/>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6F09CA71-F740-147D-9922-6FF10BA61E22}"/>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7B4B83AE-40D5-2318-8602-99B33EA76B6F}"/>
              </a:ext>
            </a:extLst>
          </p:cNvPr>
          <p:cNvSpPr>
            <a:spLocks noGrp="1"/>
          </p:cNvSpPr>
          <p:nvPr>
            <p:ph idx="1"/>
          </p:nvPr>
        </p:nvSpPr>
        <p:spPr>
          <a:xfrm>
            <a:off x="588729" y="327546"/>
            <a:ext cx="8250472" cy="581173"/>
          </a:xfrm>
        </p:spPr>
        <p:txBody>
          <a:bodyPr>
            <a:noAutofit/>
          </a:bodyPr>
          <a:lstStyle/>
          <a:p>
            <a:pPr marL="0" indent="0" algn="just">
              <a:buNone/>
            </a:pPr>
            <a:r>
              <a:rPr lang="en-US" sz="2000" b="1" cap="all" dirty="0">
                <a:solidFill>
                  <a:schemeClr val="bg1"/>
                </a:solidFill>
                <a:latin typeface="Gisha" pitchFamily="34" charset="-79"/>
                <a:cs typeface="Gisha" pitchFamily="34" charset="-79"/>
              </a:rPr>
              <a:t>foundations of strategic management and its significance.</a:t>
            </a:r>
          </a:p>
        </p:txBody>
      </p:sp>
      <p:sp>
        <p:nvSpPr>
          <p:cNvPr id="6" name="Slide Number Placeholder 5">
            <a:extLst>
              <a:ext uri="{FF2B5EF4-FFF2-40B4-BE49-F238E27FC236}">
                <a16:creationId xmlns:a16="http://schemas.microsoft.com/office/drawing/2014/main" id="{6041109E-DF78-4F38-8BB1-A2F70B71E293}"/>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6</a:t>
            </a:r>
          </a:p>
        </p:txBody>
      </p:sp>
      <p:sp>
        <p:nvSpPr>
          <p:cNvPr id="7" name="Content Placeholder 2">
            <a:extLst>
              <a:ext uri="{FF2B5EF4-FFF2-40B4-BE49-F238E27FC236}">
                <a16:creationId xmlns:a16="http://schemas.microsoft.com/office/drawing/2014/main" id="{4D26151A-16FC-9DF9-CA61-705BBA77DA60}"/>
              </a:ext>
            </a:extLst>
          </p:cNvPr>
          <p:cNvSpPr txBox="1">
            <a:spLocks/>
          </p:cNvSpPr>
          <p:nvPr/>
        </p:nvSpPr>
        <p:spPr>
          <a:xfrm>
            <a:off x="529389" y="1559293"/>
            <a:ext cx="8027470" cy="4660262"/>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r>
              <a:rPr lang="en-US" sz="2400" b="1" dirty="0">
                <a:solidFill>
                  <a:schemeClr val="tx1"/>
                </a:solidFill>
                <a:latin typeface="Times New Roman" pitchFamily="18" charset="0"/>
                <a:cs typeface="Times New Roman" pitchFamily="18" charset="0"/>
              </a:rPr>
              <a:t>Strategic Management Process</a:t>
            </a:r>
            <a:endParaRPr lang="en-US" sz="2400" dirty="0">
              <a:solidFill>
                <a:schemeClr val="tx1"/>
              </a:solidFill>
              <a:latin typeface="Times New Roman" pitchFamily="18" charset="0"/>
              <a:cs typeface="Times New Roman" pitchFamily="18" charset="0"/>
            </a:endParaRPr>
          </a:p>
          <a:p>
            <a:pPr marL="234950" indent="-234950" algn="just">
              <a:lnSpc>
                <a:spcPct val="120000"/>
              </a:lnSpc>
              <a:spcBef>
                <a:spcPts val="0"/>
              </a:spcBef>
              <a:spcAft>
                <a:spcPts val="1200"/>
              </a:spcAft>
              <a:buClr>
                <a:schemeClr val="accent6"/>
              </a:buClr>
              <a:buFont typeface="Wingdings" pitchFamily="2" charset="2"/>
              <a:buChar char="v"/>
            </a:pPr>
            <a:r>
              <a:rPr lang="en-US" sz="2400" dirty="0">
                <a:solidFill>
                  <a:schemeClr val="tx1"/>
                </a:solidFill>
                <a:latin typeface="Times New Roman" pitchFamily="18" charset="0"/>
                <a:cs typeface="Times New Roman" pitchFamily="18" charset="0"/>
              </a:rPr>
              <a:t>Define Vision &amp; Mission</a:t>
            </a:r>
          </a:p>
          <a:p>
            <a:pPr marL="234950" indent="-234950" algn="just">
              <a:lnSpc>
                <a:spcPct val="120000"/>
              </a:lnSpc>
              <a:spcBef>
                <a:spcPts val="0"/>
              </a:spcBef>
              <a:spcAft>
                <a:spcPts val="1200"/>
              </a:spcAft>
              <a:buClr>
                <a:schemeClr val="accent6"/>
              </a:buClr>
              <a:buFont typeface="Wingdings" pitchFamily="2" charset="2"/>
              <a:buChar char="v"/>
            </a:pPr>
            <a:r>
              <a:rPr lang="en-US" sz="2400" dirty="0">
                <a:solidFill>
                  <a:schemeClr val="tx1"/>
                </a:solidFill>
                <a:latin typeface="Times New Roman" pitchFamily="18" charset="0"/>
                <a:cs typeface="Times New Roman" pitchFamily="18" charset="0"/>
              </a:rPr>
              <a:t>Analyze Internal and External Environments (SWOT, PESTEL)</a:t>
            </a:r>
          </a:p>
          <a:p>
            <a:pPr marL="234950" indent="-234950" algn="just">
              <a:lnSpc>
                <a:spcPct val="120000"/>
              </a:lnSpc>
              <a:spcBef>
                <a:spcPts val="0"/>
              </a:spcBef>
              <a:spcAft>
                <a:spcPts val="1200"/>
              </a:spcAft>
              <a:buClr>
                <a:schemeClr val="accent6"/>
              </a:buClr>
              <a:buFont typeface="Wingdings" pitchFamily="2" charset="2"/>
              <a:buChar char="v"/>
            </a:pPr>
            <a:r>
              <a:rPr lang="en-US" sz="2400" dirty="0">
                <a:solidFill>
                  <a:schemeClr val="tx1"/>
                </a:solidFill>
                <a:latin typeface="Times New Roman" pitchFamily="18" charset="0"/>
                <a:cs typeface="Times New Roman" pitchFamily="18" charset="0"/>
              </a:rPr>
              <a:t>Set Objectives</a:t>
            </a:r>
          </a:p>
          <a:p>
            <a:pPr marL="234950" indent="-234950" algn="just">
              <a:lnSpc>
                <a:spcPct val="120000"/>
              </a:lnSpc>
              <a:spcBef>
                <a:spcPts val="0"/>
              </a:spcBef>
              <a:spcAft>
                <a:spcPts val="1200"/>
              </a:spcAft>
              <a:buClr>
                <a:schemeClr val="accent6"/>
              </a:buClr>
              <a:buFont typeface="Wingdings" pitchFamily="2" charset="2"/>
              <a:buChar char="v"/>
            </a:pPr>
            <a:r>
              <a:rPr lang="en-US" sz="2400" dirty="0">
                <a:solidFill>
                  <a:schemeClr val="tx1"/>
                </a:solidFill>
                <a:latin typeface="Times New Roman" pitchFamily="18" charset="0"/>
                <a:cs typeface="Times New Roman" pitchFamily="18" charset="0"/>
              </a:rPr>
              <a:t>Formulate Strategy</a:t>
            </a:r>
          </a:p>
          <a:p>
            <a:pPr marL="234950" indent="-234950" algn="just">
              <a:lnSpc>
                <a:spcPct val="120000"/>
              </a:lnSpc>
              <a:spcBef>
                <a:spcPts val="0"/>
              </a:spcBef>
              <a:spcAft>
                <a:spcPts val="1200"/>
              </a:spcAft>
              <a:buClr>
                <a:schemeClr val="accent6"/>
              </a:buClr>
              <a:buFont typeface="Wingdings" pitchFamily="2" charset="2"/>
              <a:buChar char="v"/>
            </a:pPr>
            <a:r>
              <a:rPr lang="en-US" sz="2400" dirty="0">
                <a:solidFill>
                  <a:schemeClr val="tx1"/>
                </a:solidFill>
                <a:latin typeface="Times New Roman" pitchFamily="18" charset="0"/>
                <a:cs typeface="Times New Roman" pitchFamily="18" charset="0"/>
              </a:rPr>
              <a:t>Implement Strategy</a:t>
            </a:r>
          </a:p>
          <a:p>
            <a:pPr marL="234950" indent="-234950" algn="just">
              <a:lnSpc>
                <a:spcPct val="120000"/>
              </a:lnSpc>
              <a:spcBef>
                <a:spcPts val="0"/>
              </a:spcBef>
              <a:spcAft>
                <a:spcPts val="1200"/>
              </a:spcAft>
              <a:buClr>
                <a:schemeClr val="accent6"/>
              </a:buClr>
              <a:buFont typeface="Wingdings" pitchFamily="2" charset="2"/>
              <a:buChar char="v"/>
            </a:pPr>
            <a:r>
              <a:rPr lang="en-US" sz="2400" dirty="0">
                <a:solidFill>
                  <a:schemeClr val="tx1"/>
                </a:solidFill>
                <a:latin typeface="Times New Roman" pitchFamily="18" charset="0"/>
                <a:cs typeface="Times New Roman" pitchFamily="18" charset="0"/>
              </a:rPr>
              <a:t>Monitor and Evaluate</a:t>
            </a:r>
          </a:p>
        </p:txBody>
      </p:sp>
    </p:spTree>
    <p:extLst>
      <p:ext uri="{BB962C8B-B14F-4D97-AF65-F5344CB8AC3E}">
        <p14:creationId xmlns:p14="http://schemas.microsoft.com/office/powerpoint/2010/main" val="17535264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65976-5B68-21DA-7EDB-B02F5E98597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2C2B0BD-8468-E5B3-98FA-2ACFBC7AF6F9}"/>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E3B6E255-3BA3-04AF-8B89-4BCB76603041}"/>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071C536E-4E5B-4CB9-44C3-4BB69F38D02B}"/>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Techniques to align organizational capabilities with strategic objectives.</a:t>
            </a:r>
          </a:p>
        </p:txBody>
      </p:sp>
      <p:sp>
        <p:nvSpPr>
          <p:cNvPr id="6" name="Slide Number Placeholder 5">
            <a:extLst>
              <a:ext uri="{FF2B5EF4-FFF2-40B4-BE49-F238E27FC236}">
                <a16:creationId xmlns:a16="http://schemas.microsoft.com/office/drawing/2014/main" id="{1A542A09-EBDD-5864-C410-3D0CD4E6582D}"/>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56</a:t>
            </a:r>
          </a:p>
        </p:txBody>
      </p:sp>
      <p:sp>
        <p:nvSpPr>
          <p:cNvPr id="7" name="Content Placeholder 2">
            <a:extLst>
              <a:ext uri="{FF2B5EF4-FFF2-40B4-BE49-F238E27FC236}">
                <a16:creationId xmlns:a16="http://schemas.microsoft.com/office/drawing/2014/main" id="{C0FC589D-2ED9-AD5F-C72E-56F4649A889F}"/>
              </a:ext>
            </a:extLst>
          </p:cNvPr>
          <p:cNvSpPr txBox="1">
            <a:spLocks/>
          </p:cNvSpPr>
          <p:nvPr/>
        </p:nvSpPr>
        <p:spPr>
          <a:xfrm>
            <a:off x="385161" y="3499437"/>
            <a:ext cx="8375266" cy="726053"/>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endParaRPr lang="en-US" sz="2400" b="1" dirty="0">
              <a:solidFill>
                <a:srgbClr val="FF0000"/>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r>
              <a:rPr lang="en-US" dirty="0">
                <a:solidFill>
                  <a:schemeClr val="tx1"/>
                </a:solidFill>
                <a:latin typeface="Times New Roman" pitchFamily="18" charset="0"/>
                <a:cs typeface="Times New Roman" pitchFamily="18" charset="0"/>
              </a:rPr>
              <a:t>Aligning organizational capabilities with strategic objectives is crucial for achieving sustainable success. Here are key techniques to achieve that alignment:</a:t>
            </a:r>
          </a:p>
          <a:p>
            <a:pPr algn="just">
              <a:lnSpc>
                <a:spcPct val="120000"/>
              </a:lnSpc>
              <a:spcBef>
                <a:spcPts val="0"/>
              </a:spcBef>
              <a:spcAft>
                <a:spcPts val="1200"/>
              </a:spcAft>
              <a:buClr>
                <a:schemeClr val="accent6"/>
              </a:buClr>
              <a:buFont typeface="Wingdings" panose="05000000000000000000" pitchFamily="2" charset="2"/>
              <a:buChar char="v"/>
            </a:pPr>
            <a:r>
              <a:rPr lang="en-US" b="1" dirty="0">
                <a:solidFill>
                  <a:schemeClr val="tx1"/>
                </a:solidFill>
                <a:latin typeface="Times New Roman" pitchFamily="18" charset="0"/>
                <a:cs typeface="Times New Roman" pitchFamily="18" charset="0"/>
              </a:rPr>
              <a:t>1. Strategic Planning and Capability Mapping: </a:t>
            </a:r>
            <a:r>
              <a:rPr lang="en-US" dirty="0">
                <a:solidFill>
                  <a:schemeClr val="tx1"/>
                </a:solidFill>
                <a:latin typeface="Times New Roman" pitchFamily="18" charset="0"/>
                <a:cs typeface="Times New Roman" pitchFamily="18" charset="0"/>
              </a:rPr>
              <a:t>Conduct a strategic capability analysis to identify the key competencies required to execute your strategy.</a:t>
            </a:r>
          </a:p>
          <a:p>
            <a:pPr algn="just">
              <a:lnSpc>
                <a:spcPct val="120000"/>
              </a:lnSpc>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Map current capabilities against the strategic goals to identify gaps or redundancies.</a:t>
            </a:r>
          </a:p>
          <a:p>
            <a:pPr algn="just">
              <a:lnSpc>
                <a:spcPct val="120000"/>
              </a:lnSpc>
              <a:spcBef>
                <a:spcPts val="0"/>
              </a:spcBef>
              <a:spcAft>
                <a:spcPts val="1200"/>
              </a:spcAft>
              <a:buClr>
                <a:schemeClr val="accent6"/>
              </a:buClr>
              <a:buFont typeface="Wingdings" panose="05000000000000000000" pitchFamily="2" charset="2"/>
              <a:buChar char="v"/>
            </a:pPr>
            <a:r>
              <a:rPr lang="en-US" dirty="0">
                <a:solidFill>
                  <a:schemeClr val="tx1"/>
                </a:solidFill>
                <a:latin typeface="Times New Roman" pitchFamily="18" charset="0"/>
                <a:cs typeface="Times New Roman" pitchFamily="18" charset="0"/>
              </a:rPr>
              <a:t>2. </a:t>
            </a:r>
            <a:r>
              <a:rPr lang="en-US" b="1" dirty="0">
                <a:solidFill>
                  <a:schemeClr val="tx1"/>
                </a:solidFill>
                <a:latin typeface="Times New Roman" pitchFamily="18" charset="0"/>
                <a:cs typeface="Times New Roman" pitchFamily="18" charset="0"/>
              </a:rPr>
              <a:t>Balanced Scorecard (BSC): </a:t>
            </a:r>
            <a:r>
              <a:rPr lang="en-US" dirty="0">
                <a:solidFill>
                  <a:schemeClr val="tx1"/>
                </a:solidFill>
                <a:latin typeface="Times New Roman" pitchFamily="18" charset="0"/>
                <a:cs typeface="Times New Roman" pitchFamily="18" charset="0"/>
              </a:rPr>
              <a:t>Use the Balanced Scorecard to translate strategic objectives into measurable goals across key perspectives (financial, customer, internal processes, learning &amp; growth).</a:t>
            </a:r>
          </a:p>
          <a:p>
            <a:pPr algn="just">
              <a:lnSpc>
                <a:spcPct val="120000"/>
              </a:lnSpc>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Align departmental goals and individual KPIs with these strategic targets.</a:t>
            </a:r>
          </a:p>
          <a:p>
            <a:pPr algn="just">
              <a:lnSpc>
                <a:spcPct val="120000"/>
              </a:lnSpc>
              <a:spcBef>
                <a:spcPts val="0"/>
              </a:spcBef>
              <a:spcAft>
                <a:spcPts val="1200"/>
              </a:spcAft>
              <a:buClr>
                <a:schemeClr val="accent6"/>
              </a:buClr>
              <a:buFont typeface="Wingdings" panose="05000000000000000000" pitchFamily="2" charset="2"/>
              <a:buChar char="ü"/>
            </a:pP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7979024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5CFEB-1C20-B9D1-2E16-BD4B6CC5222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A571434-5736-0675-C62D-D1D77D2CF615}"/>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2ABF4B8C-8C80-0C2C-9585-2BD9580424F3}"/>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DDBAF682-D343-5CEC-B60D-4F8AA6D1D018}"/>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Techniques to align organizational capabilities with strategic objectives.</a:t>
            </a:r>
          </a:p>
        </p:txBody>
      </p:sp>
      <p:sp>
        <p:nvSpPr>
          <p:cNvPr id="6" name="Slide Number Placeholder 5">
            <a:extLst>
              <a:ext uri="{FF2B5EF4-FFF2-40B4-BE49-F238E27FC236}">
                <a16:creationId xmlns:a16="http://schemas.microsoft.com/office/drawing/2014/main" id="{C23C5824-6FC4-A9BA-F067-17433E6989E4}"/>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57</a:t>
            </a:r>
          </a:p>
        </p:txBody>
      </p:sp>
      <p:sp>
        <p:nvSpPr>
          <p:cNvPr id="7" name="Content Placeholder 2">
            <a:extLst>
              <a:ext uri="{FF2B5EF4-FFF2-40B4-BE49-F238E27FC236}">
                <a16:creationId xmlns:a16="http://schemas.microsoft.com/office/drawing/2014/main" id="{385DA8E4-6813-DC2D-1E5F-27A09B5978BA}"/>
              </a:ext>
            </a:extLst>
          </p:cNvPr>
          <p:cNvSpPr txBox="1">
            <a:spLocks/>
          </p:cNvSpPr>
          <p:nvPr/>
        </p:nvSpPr>
        <p:spPr>
          <a:xfrm>
            <a:off x="385161" y="2146435"/>
            <a:ext cx="8375266" cy="207905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endParaRPr lang="en-US" sz="2400" b="1" dirty="0">
              <a:solidFill>
                <a:srgbClr val="FF0000"/>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endParaRPr lang="en-US" dirty="0">
              <a:solidFill>
                <a:schemeClr val="tx1"/>
              </a:solidFill>
              <a:latin typeface="Times New Roman" pitchFamily="18" charset="0"/>
              <a:cs typeface="Times New Roman" pitchFamily="18" charset="0"/>
            </a:endParaRPr>
          </a:p>
          <a:p>
            <a:pPr algn="just">
              <a:lnSpc>
                <a:spcPct val="120000"/>
              </a:lnSpc>
              <a:spcBef>
                <a:spcPts val="0"/>
              </a:spcBef>
              <a:spcAft>
                <a:spcPts val="1200"/>
              </a:spcAft>
              <a:buClr>
                <a:schemeClr val="accent6"/>
              </a:buClr>
              <a:buFont typeface="Wingdings" panose="05000000000000000000" pitchFamily="2" charset="2"/>
              <a:buChar char="v"/>
            </a:pPr>
            <a:r>
              <a:rPr lang="en-US" b="1" dirty="0">
                <a:solidFill>
                  <a:schemeClr val="tx1"/>
                </a:solidFill>
                <a:latin typeface="Times New Roman" pitchFamily="18" charset="0"/>
                <a:cs typeface="Times New Roman" pitchFamily="18" charset="0"/>
              </a:rPr>
              <a:t>3. Resource Allocation and Investment Prioritization</a:t>
            </a:r>
          </a:p>
          <a:p>
            <a:pPr algn="just">
              <a:lnSpc>
                <a:spcPct val="120000"/>
              </a:lnSpc>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Allocate resources (financial, human, technological) based on strategic priorities.</a:t>
            </a:r>
          </a:p>
          <a:p>
            <a:pPr algn="just">
              <a:lnSpc>
                <a:spcPct val="120000"/>
              </a:lnSpc>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Invest in building or acquiring capabilities that are missing but critical for strategy execution.</a:t>
            </a:r>
          </a:p>
          <a:p>
            <a:pPr algn="just">
              <a:lnSpc>
                <a:spcPct val="120000"/>
              </a:lnSpc>
              <a:spcBef>
                <a:spcPts val="0"/>
              </a:spcBef>
              <a:spcAft>
                <a:spcPts val="1200"/>
              </a:spcAft>
              <a:buClr>
                <a:schemeClr val="accent6"/>
              </a:buClr>
              <a:buFont typeface="Wingdings" panose="05000000000000000000" pitchFamily="2" charset="2"/>
              <a:buChar char="v"/>
            </a:pPr>
            <a:r>
              <a:rPr lang="en-US" b="1" dirty="0">
                <a:solidFill>
                  <a:schemeClr val="tx1"/>
                </a:solidFill>
                <a:latin typeface="Times New Roman" pitchFamily="18" charset="0"/>
                <a:cs typeface="Times New Roman" pitchFamily="18" charset="0"/>
              </a:rPr>
              <a:t>4. Organizational Structure Optimization</a:t>
            </a:r>
          </a:p>
          <a:p>
            <a:pPr algn="just">
              <a:lnSpc>
                <a:spcPct val="120000"/>
              </a:lnSpc>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Restructure departments or teams to better support strategic goals.</a:t>
            </a:r>
          </a:p>
          <a:p>
            <a:pPr algn="just">
              <a:lnSpc>
                <a:spcPct val="120000"/>
              </a:lnSpc>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Create cross-functional teams to enhance collaboration and agility.</a:t>
            </a:r>
          </a:p>
          <a:p>
            <a:pPr algn="just">
              <a:lnSpc>
                <a:spcPct val="120000"/>
              </a:lnSpc>
              <a:spcBef>
                <a:spcPts val="0"/>
              </a:spcBef>
              <a:spcAft>
                <a:spcPts val="1200"/>
              </a:spcAft>
              <a:buClr>
                <a:schemeClr val="accent6"/>
              </a:buClr>
              <a:buFont typeface="Wingdings" panose="05000000000000000000" pitchFamily="2" charset="2"/>
              <a:buChar char="ü"/>
            </a:pP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9469301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784B6-6853-99A9-24CB-7A0D68D863C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1813643-AD4C-31E6-7A3F-643BEE4F6403}"/>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5D7BCDFA-1A32-CBD1-59E2-A3A75A1D87BE}"/>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142C6988-5C77-E0C9-0F69-38C92CD0529A}"/>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Techniques to align organizational capabilities with strategic objectives.</a:t>
            </a:r>
          </a:p>
        </p:txBody>
      </p:sp>
      <p:sp>
        <p:nvSpPr>
          <p:cNvPr id="6" name="Slide Number Placeholder 5">
            <a:extLst>
              <a:ext uri="{FF2B5EF4-FFF2-40B4-BE49-F238E27FC236}">
                <a16:creationId xmlns:a16="http://schemas.microsoft.com/office/drawing/2014/main" id="{05A05E8D-9F46-99B9-469D-D3E4407A8FED}"/>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58</a:t>
            </a:r>
          </a:p>
        </p:txBody>
      </p:sp>
      <p:sp>
        <p:nvSpPr>
          <p:cNvPr id="7" name="Content Placeholder 2">
            <a:extLst>
              <a:ext uri="{FF2B5EF4-FFF2-40B4-BE49-F238E27FC236}">
                <a16:creationId xmlns:a16="http://schemas.microsoft.com/office/drawing/2014/main" id="{67A0DDF4-BFB6-DF9F-710A-5535D97FF2B3}"/>
              </a:ext>
            </a:extLst>
          </p:cNvPr>
          <p:cNvSpPr txBox="1">
            <a:spLocks/>
          </p:cNvSpPr>
          <p:nvPr/>
        </p:nvSpPr>
        <p:spPr>
          <a:xfrm>
            <a:off x="385161" y="3339499"/>
            <a:ext cx="8375266" cy="885991"/>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endParaRPr lang="en-US" sz="2400" b="1" dirty="0">
              <a:solidFill>
                <a:srgbClr val="FF0000"/>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endParaRPr lang="en-US" dirty="0">
              <a:solidFill>
                <a:schemeClr val="tx1"/>
              </a:solidFill>
              <a:latin typeface="Times New Roman" pitchFamily="18" charset="0"/>
              <a:cs typeface="Times New Roman" pitchFamily="18" charset="0"/>
            </a:endParaRPr>
          </a:p>
          <a:p>
            <a:pPr algn="just">
              <a:lnSpc>
                <a:spcPct val="120000"/>
              </a:lnSpc>
              <a:spcBef>
                <a:spcPts val="0"/>
              </a:spcBef>
              <a:spcAft>
                <a:spcPts val="1200"/>
              </a:spcAft>
              <a:buClr>
                <a:schemeClr val="accent6"/>
              </a:buClr>
              <a:buFont typeface="Wingdings" panose="05000000000000000000" pitchFamily="2" charset="2"/>
              <a:buChar char="v"/>
            </a:pPr>
            <a:r>
              <a:rPr lang="en-US" b="1" dirty="0">
                <a:solidFill>
                  <a:schemeClr val="tx1"/>
                </a:solidFill>
                <a:latin typeface="Times New Roman" pitchFamily="18" charset="0"/>
                <a:cs typeface="Times New Roman" pitchFamily="18" charset="0"/>
              </a:rPr>
              <a:t>5. Leadership Alignment and Communication</a:t>
            </a:r>
          </a:p>
          <a:p>
            <a:pPr algn="just">
              <a:lnSpc>
                <a:spcPct val="120000"/>
              </a:lnSpc>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Ensure leaders at all levels understand and are committed to the strategy.</a:t>
            </a:r>
          </a:p>
          <a:p>
            <a:pPr algn="just">
              <a:lnSpc>
                <a:spcPct val="120000"/>
              </a:lnSpc>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Use cascading goals to align leadership and employee performance objectives.</a:t>
            </a:r>
          </a:p>
          <a:p>
            <a:pPr algn="just">
              <a:lnSpc>
                <a:spcPct val="120000"/>
              </a:lnSpc>
              <a:spcBef>
                <a:spcPts val="0"/>
              </a:spcBef>
              <a:spcAft>
                <a:spcPts val="1200"/>
              </a:spcAft>
              <a:buClr>
                <a:schemeClr val="accent6"/>
              </a:buClr>
              <a:buFont typeface="Wingdings" panose="05000000000000000000" pitchFamily="2" charset="2"/>
              <a:buChar char="v"/>
            </a:pPr>
            <a:r>
              <a:rPr lang="en-US" b="1" dirty="0">
                <a:solidFill>
                  <a:schemeClr val="tx1"/>
                </a:solidFill>
                <a:latin typeface="Times New Roman" pitchFamily="18" charset="0"/>
                <a:cs typeface="Times New Roman" pitchFamily="18" charset="0"/>
              </a:rPr>
              <a:t>6. Change Management</a:t>
            </a:r>
          </a:p>
          <a:p>
            <a:pPr algn="just">
              <a:lnSpc>
                <a:spcPct val="120000"/>
              </a:lnSpc>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Implement structured change management practices to support transformation efforts.</a:t>
            </a:r>
          </a:p>
          <a:p>
            <a:pPr algn="just">
              <a:lnSpc>
                <a:spcPct val="120000"/>
              </a:lnSpc>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Address resistance and engage employees through communication, training, and participation.</a:t>
            </a:r>
          </a:p>
          <a:p>
            <a:pPr algn="just">
              <a:lnSpc>
                <a:spcPct val="120000"/>
              </a:lnSpc>
              <a:spcBef>
                <a:spcPts val="0"/>
              </a:spcBef>
              <a:spcAft>
                <a:spcPts val="1200"/>
              </a:spcAft>
              <a:buClr>
                <a:schemeClr val="accent6"/>
              </a:buClr>
              <a:buFont typeface="Wingdings" panose="05000000000000000000" pitchFamily="2" charset="2"/>
              <a:buChar char="v"/>
            </a:pPr>
            <a:r>
              <a:rPr lang="en-US" b="1" dirty="0">
                <a:solidFill>
                  <a:schemeClr val="tx1"/>
                </a:solidFill>
                <a:latin typeface="Times New Roman" pitchFamily="18" charset="0"/>
                <a:cs typeface="Times New Roman" pitchFamily="18" charset="0"/>
              </a:rPr>
              <a:t>7. Talent Management and Development</a:t>
            </a:r>
          </a:p>
          <a:p>
            <a:pPr algn="just">
              <a:lnSpc>
                <a:spcPct val="120000"/>
              </a:lnSpc>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Recruit, train, and retain talent with the skills aligned to strategic needs.</a:t>
            </a:r>
          </a:p>
          <a:p>
            <a:pPr algn="just">
              <a:lnSpc>
                <a:spcPct val="120000"/>
              </a:lnSpc>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Create learning and development programs to build critical capabilities.</a:t>
            </a:r>
          </a:p>
          <a:p>
            <a:pPr algn="just">
              <a:lnSpc>
                <a:spcPct val="120000"/>
              </a:lnSpc>
              <a:spcBef>
                <a:spcPts val="0"/>
              </a:spcBef>
              <a:spcAft>
                <a:spcPts val="1200"/>
              </a:spcAft>
              <a:buClr>
                <a:schemeClr val="accent6"/>
              </a:buClr>
              <a:buFont typeface="Wingdings" panose="05000000000000000000" pitchFamily="2" charset="2"/>
              <a:buChar char="ü"/>
            </a:pPr>
            <a:endParaRPr lang="en-US" dirty="0">
              <a:solidFill>
                <a:schemeClr val="tx1"/>
              </a:solidFill>
              <a:latin typeface="Times New Roman" pitchFamily="18" charset="0"/>
              <a:cs typeface="Times New Roman" pitchFamily="18" charset="0"/>
            </a:endParaRPr>
          </a:p>
          <a:p>
            <a:pPr algn="just">
              <a:lnSpc>
                <a:spcPct val="120000"/>
              </a:lnSpc>
              <a:spcBef>
                <a:spcPts val="0"/>
              </a:spcBef>
              <a:spcAft>
                <a:spcPts val="1200"/>
              </a:spcAft>
              <a:buClr>
                <a:schemeClr val="accent6"/>
              </a:buClr>
              <a:buFont typeface="Wingdings" panose="05000000000000000000" pitchFamily="2" charset="2"/>
              <a:buChar char="ü"/>
            </a:pP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9885173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2A54B-FCA6-411B-D5B1-9E7EF817D8B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FE38D0D-6548-82DB-9864-2B5216BB6C14}"/>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A96CDC21-0378-84B4-B835-E3B8ECD61BAB}"/>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40F5EC07-AF49-F0E6-C173-69DB440BE111}"/>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Techniques to align organizational capabilities with strategic objectives.</a:t>
            </a:r>
          </a:p>
        </p:txBody>
      </p:sp>
      <p:sp>
        <p:nvSpPr>
          <p:cNvPr id="6" name="Slide Number Placeholder 5">
            <a:extLst>
              <a:ext uri="{FF2B5EF4-FFF2-40B4-BE49-F238E27FC236}">
                <a16:creationId xmlns:a16="http://schemas.microsoft.com/office/drawing/2014/main" id="{F404597C-67BF-FAEE-E33D-65D08A944C85}"/>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59</a:t>
            </a:r>
          </a:p>
        </p:txBody>
      </p:sp>
      <p:sp>
        <p:nvSpPr>
          <p:cNvPr id="7" name="Content Placeholder 2">
            <a:extLst>
              <a:ext uri="{FF2B5EF4-FFF2-40B4-BE49-F238E27FC236}">
                <a16:creationId xmlns:a16="http://schemas.microsoft.com/office/drawing/2014/main" id="{8445043D-8B26-3404-13A7-EAA62F6B2EF1}"/>
              </a:ext>
            </a:extLst>
          </p:cNvPr>
          <p:cNvSpPr txBox="1">
            <a:spLocks/>
          </p:cNvSpPr>
          <p:nvPr/>
        </p:nvSpPr>
        <p:spPr>
          <a:xfrm>
            <a:off x="385161" y="3339499"/>
            <a:ext cx="8375266" cy="885991"/>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endParaRPr lang="en-US" sz="2400" b="1" dirty="0">
              <a:solidFill>
                <a:srgbClr val="FF0000"/>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endParaRPr lang="en-US" dirty="0">
              <a:solidFill>
                <a:schemeClr val="tx1"/>
              </a:solidFill>
              <a:latin typeface="Times New Roman" pitchFamily="18" charset="0"/>
              <a:cs typeface="Times New Roman" pitchFamily="18" charset="0"/>
            </a:endParaRPr>
          </a:p>
          <a:p>
            <a:pPr algn="just">
              <a:lnSpc>
                <a:spcPct val="120000"/>
              </a:lnSpc>
              <a:spcBef>
                <a:spcPts val="0"/>
              </a:spcBef>
              <a:spcAft>
                <a:spcPts val="1200"/>
              </a:spcAft>
              <a:buClr>
                <a:schemeClr val="accent6"/>
              </a:buClr>
              <a:buFont typeface="Wingdings" panose="05000000000000000000" pitchFamily="2" charset="2"/>
              <a:buChar char="v"/>
            </a:pPr>
            <a:r>
              <a:rPr lang="en-US" b="1" dirty="0">
                <a:solidFill>
                  <a:schemeClr val="tx1"/>
                </a:solidFill>
                <a:latin typeface="Times New Roman" pitchFamily="18" charset="0"/>
                <a:cs typeface="Times New Roman" pitchFamily="18" charset="0"/>
              </a:rPr>
              <a:t>8. Performance Management Systems</a:t>
            </a:r>
          </a:p>
          <a:p>
            <a:pPr algn="just">
              <a:lnSpc>
                <a:spcPct val="120000"/>
              </a:lnSpc>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Align appraisal and reward systems with strategic objectives.</a:t>
            </a:r>
          </a:p>
          <a:p>
            <a:pPr algn="just">
              <a:lnSpc>
                <a:spcPct val="120000"/>
              </a:lnSpc>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Use regular performance reviews to ensure continuous alignment and accountability.</a:t>
            </a:r>
          </a:p>
          <a:p>
            <a:pPr algn="just">
              <a:lnSpc>
                <a:spcPct val="120000"/>
              </a:lnSpc>
              <a:spcBef>
                <a:spcPts val="0"/>
              </a:spcBef>
              <a:spcAft>
                <a:spcPts val="1200"/>
              </a:spcAft>
              <a:buClr>
                <a:schemeClr val="accent6"/>
              </a:buClr>
              <a:buFont typeface="Wingdings" panose="05000000000000000000" pitchFamily="2" charset="2"/>
              <a:buChar char="v"/>
            </a:pPr>
            <a:r>
              <a:rPr lang="en-US" b="1" dirty="0">
                <a:solidFill>
                  <a:schemeClr val="tx1"/>
                </a:solidFill>
                <a:latin typeface="Times New Roman" pitchFamily="18" charset="0"/>
                <a:cs typeface="Times New Roman" pitchFamily="18" charset="0"/>
              </a:rPr>
              <a:t>9. Continuous Improvement and Feedback Loops</a:t>
            </a:r>
          </a:p>
          <a:p>
            <a:pPr algn="just">
              <a:lnSpc>
                <a:spcPct val="120000"/>
              </a:lnSpc>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Establish feedback mechanisms (like employee surveys, performance dashboards) to monitor alignment.</a:t>
            </a:r>
          </a:p>
          <a:p>
            <a:pPr algn="just">
              <a:lnSpc>
                <a:spcPct val="120000"/>
              </a:lnSpc>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Adapt strategies and capabilities based on performance data and environmental changes.</a:t>
            </a:r>
          </a:p>
          <a:p>
            <a:pPr algn="just">
              <a:lnSpc>
                <a:spcPct val="120000"/>
              </a:lnSpc>
              <a:spcBef>
                <a:spcPts val="0"/>
              </a:spcBef>
              <a:spcAft>
                <a:spcPts val="1200"/>
              </a:spcAft>
              <a:buClr>
                <a:schemeClr val="accent6"/>
              </a:buClr>
              <a:buFont typeface="Wingdings" panose="05000000000000000000" pitchFamily="2" charset="2"/>
              <a:buChar char="ü"/>
            </a:pPr>
            <a:endParaRPr lang="en-US" dirty="0">
              <a:solidFill>
                <a:schemeClr val="tx1"/>
              </a:solidFill>
              <a:latin typeface="Times New Roman" pitchFamily="18" charset="0"/>
              <a:cs typeface="Times New Roman" pitchFamily="18" charset="0"/>
            </a:endParaRPr>
          </a:p>
          <a:p>
            <a:pPr algn="just">
              <a:lnSpc>
                <a:spcPct val="120000"/>
              </a:lnSpc>
              <a:spcBef>
                <a:spcPts val="0"/>
              </a:spcBef>
              <a:spcAft>
                <a:spcPts val="1200"/>
              </a:spcAft>
              <a:buClr>
                <a:schemeClr val="accent6"/>
              </a:buClr>
              <a:buFont typeface="Wingdings" panose="05000000000000000000" pitchFamily="2" charset="2"/>
              <a:buChar char="ü"/>
            </a:pP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6106780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FC35C-D841-4496-2FAE-1E25BA9ABCD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133DE80-DAB5-6834-1448-B03E162FFA5D}"/>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73D7D0FB-19BC-D0BB-2DCD-875DFA229F03}"/>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4C788C24-89ED-B3FA-152E-74B9DAF265D2}"/>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The role of leadership and culture in strategy execution.</a:t>
            </a:r>
          </a:p>
        </p:txBody>
      </p:sp>
      <p:sp>
        <p:nvSpPr>
          <p:cNvPr id="6" name="Slide Number Placeholder 5">
            <a:extLst>
              <a:ext uri="{FF2B5EF4-FFF2-40B4-BE49-F238E27FC236}">
                <a16:creationId xmlns:a16="http://schemas.microsoft.com/office/drawing/2014/main" id="{7C1DB502-A443-C9DC-0077-AA1B86659176}"/>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60</a:t>
            </a:r>
          </a:p>
        </p:txBody>
      </p:sp>
      <p:sp>
        <p:nvSpPr>
          <p:cNvPr id="7" name="Content Placeholder 2">
            <a:extLst>
              <a:ext uri="{FF2B5EF4-FFF2-40B4-BE49-F238E27FC236}">
                <a16:creationId xmlns:a16="http://schemas.microsoft.com/office/drawing/2014/main" id="{C021F040-CBC9-C7BA-9524-ED34A7ED6AB1}"/>
              </a:ext>
            </a:extLst>
          </p:cNvPr>
          <p:cNvSpPr txBox="1">
            <a:spLocks/>
          </p:cNvSpPr>
          <p:nvPr/>
        </p:nvSpPr>
        <p:spPr>
          <a:xfrm>
            <a:off x="385161" y="2877955"/>
            <a:ext cx="8375266" cy="134753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endParaRPr lang="en-US" sz="2400" b="1" dirty="0">
              <a:solidFill>
                <a:srgbClr val="FF0000"/>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endParaRPr lang="en-US" dirty="0">
              <a:solidFill>
                <a:schemeClr val="tx1"/>
              </a:solidFill>
              <a:latin typeface="Times New Roman" pitchFamily="18" charset="0"/>
              <a:cs typeface="Times New Roman" pitchFamily="18" charset="0"/>
            </a:endParaRPr>
          </a:p>
          <a:p>
            <a:pPr algn="just">
              <a:lnSpc>
                <a:spcPct val="120000"/>
              </a:lnSpc>
              <a:spcBef>
                <a:spcPts val="0"/>
              </a:spcBef>
              <a:spcAft>
                <a:spcPts val="1200"/>
              </a:spcAft>
              <a:buClr>
                <a:schemeClr val="accent6"/>
              </a:buClr>
              <a:buFont typeface="Wingdings" panose="05000000000000000000" pitchFamily="2" charset="2"/>
              <a:buChar char="v"/>
            </a:pPr>
            <a:r>
              <a:rPr lang="en-US" b="1" dirty="0">
                <a:solidFill>
                  <a:srgbClr val="FF0000"/>
                </a:solidFill>
                <a:latin typeface="Times New Roman" pitchFamily="18" charset="0"/>
                <a:cs typeface="Times New Roman" pitchFamily="18" charset="0"/>
              </a:rPr>
              <a:t>Leadership</a:t>
            </a:r>
            <a:r>
              <a:rPr lang="en-US" dirty="0">
                <a:solidFill>
                  <a:schemeClr val="tx1"/>
                </a:solidFill>
                <a:latin typeface="Times New Roman" pitchFamily="18" charset="0"/>
                <a:cs typeface="Times New Roman" pitchFamily="18" charset="0"/>
              </a:rPr>
              <a:t> is the ability to influence, guide, and inspire others toward the achievement of a common goal or vision.</a:t>
            </a:r>
          </a:p>
          <a:p>
            <a:pPr algn="just">
              <a:lnSpc>
                <a:spcPct val="120000"/>
              </a:lnSpc>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Transformational Leadership </a:t>
            </a:r>
            <a:r>
              <a:rPr lang="en-US" dirty="0">
                <a:solidFill>
                  <a:schemeClr val="tx1"/>
                </a:solidFill>
                <a:latin typeface="Times New Roman" pitchFamily="18" charset="0"/>
                <a:cs typeface="Times New Roman" pitchFamily="18" charset="0"/>
              </a:rPr>
              <a:t>– Inspires change and innovation.</a:t>
            </a:r>
          </a:p>
          <a:p>
            <a:pPr algn="just">
              <a:lnSpc>
                <a:spcPct val="120000"/>
              </a:lnSpc>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Transactional Leadership </a:t>
            </a:r>
            <a:r>
              <a:rPr lang="en-US" dirty="0">
                <a:solidFill>
                  <a:schemeClr val="tx1"/>
                </a:solidFill>
                <a:latin typeface="Times New Roman" pitchFamily="18" charset="0"/>
                <a:cs typeface="Times New Roman" pitchFamily="18" charset="0"/>
              </a:rPr>
              <a:t>– Focuses on structure, rewards, and performance.</a:t>
            </a:r>
          </a:p>
          <a:p>
            <a:pPr algn="just">
              <a:lnSpc>
                <a:spcPct val="120000"/>
              </a:lnSpc>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Servant Leadership </a:t>
            </a:r>
            <a:r>
              <a:rPr lang="en-US" dirty="0">
                <a:solidFill>
                  <a:schemeClr val="tx1"/>
                </a:solidFill>
                <a:latin typeface="Times New Roman" pitchFamily="18" charset="0"/>
                <a:cs typeface="Times New Roman" pitchFamily="18" charset="0"/>
              </a:rPr>
              <a:t>– Prioritizes the growth and well-being of team members.</a:t>
            </a:r>
          </a:p>
          <a:p>
            <a:pPr algn="just">
              <a:lnSpc>
                <a:spcPct val="120000"/>
              </a:lnSpc>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Democratic Leadership </a:t>
            </a:r>
            <a:r>
              <a:rPr lang="en-US" dirty="0">
                <a:solidFill>
                  <a:schemeClr val="tx1"/>
                </a:solidFill>
                <a:latin typeface="Times New Roman" pitchFamily="18" charset="0"/>
                <a:cs typeface="Times New Roman" pitchFamily="18" charset="0"/>
              </a:rPr>
              <a:t>– Involves others in decision-making.</a:t>
            </a:r>
          </a:p>
          <a:p>
            <a:pPr algn="just">
              <a:lnSpc>
                <a:spcPct val="120000"/>
              </a:lnSpc>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Autocratic Leadership </a:t>
            </a:r>
            <a:r>
              <a:rPr lang="en-US" dirty="0">
                <a:solidFill>
                  <a:schemeClr val="tx1"/>
                </a:solidFill>
                <a:latin typeface="Times New Roman" pitchFamily="18" charset="0"/>
                <a:cs typeface="Times New Roman" pitchFamily="18" charset="0"/>
              </a:rPr>
              <a:t>– Centralized decision-making with strict control.</a:t>
            </a:r>
          </a:p>
          <a:p>
            <a:pPr algn="just">
              <a:lnSpc>
                <a:spcPct val="120000"/>
              </a:lnSpc>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Laissez-faire leadership - </a:t>
            </a:r>
            <a:r>
              <a:rPr lang="en-US" dirty="0">
                <a:solidFill>
                  <a:schemeClr val="tx1"/>
                </a:solidFill>
                <a:latin typeface="Times New Roman" pitchFamily="18" charset="0"/>
                <a:cs typeface="Times New Roman" pitchFamily="18" charset="0"/>
              </a:rPr>
              <a:t>(from the French phrase meaning "let do" or "let them do"). Leaders provide minimal direction and allow team members to make decisions and manage their own work.</a:t>
            </a:r>
          </a:p>
          <a:p>
            <a:pPr algn="just">
              <a:lnSpc>
                <a:spcPct val="120000"/>
              </a:lnSpc>
              <a:spcBef>
                <a:spcPts val="0"/>
              </a:spcBef>
              <a:spcAft>
                <a:spcPts val="1200"/>
              </a:spcAft>
              <a:buClr>
                <a:schemeClr val="accent6"/>
              </a:buClr>
              <a:buFont typeface="Wingdings" panose="05000000000000000000" pitchFamily="2" charset="2"/>
              <a:buChar char="ü"/>
            </a:pP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875241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56CA6-DDB9-C326-A1D2-6D21529863F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68DE0D9-A379-F76E-0B14-07CBF02167B5}"/>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F779E27A-855F-5D63-6638-43EBA16997BA}"/>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70D6A9F7-3494-01FD-BBA8-8B57FB57C176}"/>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The role of leadership and culture in strategy execution.</a:t>
            </a:r>
          </a:p>
        </p:txBody>
      </p:sp>
      <p:sp>
        <p:nvSpPr>
          <p:cNvPr id="6" name="Slide Number Placeholder 5">
            <a:extLst>
              <a:ext uri="{FF2B5EF4-FFF2-40B4-BE49-F238E27FC236}">
                <a16:creationId xmlns:a16="http://schemas.microsoft.com/office/drawing/2014/main" id="{E9AE1945-59E7-702F-2A72-47DABE5EF1A1}"/>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61</a:t>
            </a:r>
          </a:p>
        </p:txBody>
      </p:sp>
      <p:sp>
        <p:nvSpPr>
          <p:cNvPr id="7" name="Content Placeholder 2">
            <a:extLst>
              <a:ext uri="{FF2B5EF4-FFF2-40B4-BE49-F238E27FC236}">
                <a16:creationId xmlns:a16="http://schemas.microsoft.com/office/drawing/2014/main" id="{2E620163-74EC-4D54-B2AB-4886E10B1F27}"/>
              </a:ext>
            </a:extLst>
          </p:cNvPr>
          <p:cNvSpPr txBox="1">
            <a:spLocks/>
          </p:cNvSpPr>
          <p:nvPr/>
        </p:nvSpPr>
        <p:spPr>
          <a:xfrm>
            <a:off x="385161" y="2743200"/>
            <a:ext cx="8375266" cy="2204185"/>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lnSpc>
                <a:spcPct val="120000"/>
              </a:lnSpc>
              <a:spcBef>
                <a:spcPts val="0"/>
              </a:spcBef>
              <a:spcAft>
                <a:spcPts val="1200"/>
              </a:spcAft>
              <a:buClr>
                <a:schemeClr val="accent6"/>
              </a:buClr>
              <a:buNone/>
            </a:pPr>
            <a:r>
              <a:rPr lang="en-US" b="1" dirty="0">
                <a:solidFill>
                  <a:srgbClr val="FF0000"/>
                </a:solidFill>
                <a:latin typeface="Times New Roman" pitchFamily="18" charset="0"/>
                <a:cs typeface="Times New Roman" pitchFamily="18" charset="0"/>
              </a:rPr>
              <a:t>The Role of Leadership in Strategy Execution: </a:t>
            </a:r>
            <a:r>
              <a:rPr lang="en-US" dirty="0">
                <a:solidFill>
                  <a:schemeClr val="tx1"/>
                </a:solidFill>
                <a:latin typeface="Times New Roman" pitchFamily="18" charset="0"/>
                <a:cs typeface="Times New Roman" pitchFamily="18" charset="0"/>
              </a:rPr>
              <a:t>critical enabler - or barrier - to successful strategy execution. Leadership plays the following roles in strategy execution.</a:t>
            </a:r>
          </a:p>
          <a:p>
            <a:pPr algn="just">
              <a:lnSpc>
                <a:spcPct val="120000"/>
              </a:lnSpc>
              <a:spcBef>
                <a:spcPts val="0"/>
              </a:spcBef>
              <a:spcAft>
                <a:spcPts val="1200"/>
              </a:spcAft>
              <a:buClr>
                <a:schemeClr val="accent6"/>
              </a:buClr>
              <a:buFont typeface="Wingdings" panose="05000000000000000000" pitchFamily="2" charset="2"/>
              <a:buChar char="v"/>
            </a:pPr>
            <a:r>
              <a:rPr lang="en-US" b="1" i="1" dirty="0">
                <a:solidFill>
                  <a:schemeClr val="tx1"/>
                </a:solidFill>
                <a:latin typeface="Times New Roman" pitchFamily="18" charset="0"/>
                <a:cs typeface="Times New Roman" pitchFamily="18" charset="0"/>
              </a:rPr>
              <a:t>Vision Communication: </a:t>
            </a:r>
          </a:p>
          <a:p>
            <a:pPr algn="just">
              <a:lnSpc>
                <a:spcPct val="120000"/>
              </a:lnSpc>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Leaders articulate the strategic vision clearly and consistently to all levels of the organization.</a:t>
            </a:r>
          </a:p>
          <a:p>
            <a:pPr algn="just">
              <a:lnSpc>
                <a:spcPct val="120000"/>
              </a:lnSpc>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They help employees understand why the strategy matters and how they contribute to it.</a:t>
            </a:r>
          </a:p>
          <a:p>
            <a:pPr algn="just">
              <a:lnSpc>
                <a:spcPct val="120000"/>
              </a:lnSpc>
              <a:spcBef>
                <a:spcPts val="0"/>
              </a:spcBef>
              <a:spcAft>
                <a:spcPts val="1200"/>
              </a:spcAft>
              <a:buClr>
                <a:schemeClr val="accent6"/>
              </a:buClr>
              <a:buFont typeface="Wingdings" panose="05000000000000000000" pitchFamily="2" charset="2"/>
              <a:buChar char="v"/>
            </a:pPr>
            <a:r>
              <a:rPr lang="en-US" b="1" i="1" dirty="0">
                <a:solidFill>
                  <a:schemeClr val="tx1"/>
                </a:solidFill>
                <a:latin typeface="Times New Roman" pitchFamily="18" charset="0"/>
                <a:cs typeface="Times New Roman" pitchFamily="18" charset="0"/>
              </a:rPr>
              <a:t>Alignment and Motivation: </a:t>
            </a:r>
          </a:p>
          <a:p>
            <a:pPr algn="just">
              <a:lnSpc>
                <a:spcPct val="120000"/>
              </a:lnSpc>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Ensure alignment between individual, team, and departmental goals with strategic objectives.</a:t>
            </a:r>
          </a:p>
          <a:p>
            <a:pPr algn="just">
              <a:lnSpc>
                <a:spcPct val="120000"/>
              </a:lnSpc>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Inspire and motivate teams by connecting strategy to values, purpose, and rewards.</a:t>
            </a:r>
          </a:p>
        </p:txBody>
      </p:sp>
    </p:spTree>
    <p:extLst>
      <p:ext uri="{BB962C8B-B14F-4D97-AF65-F5344CB8AC3E}">
        <p14:creationId xmlns:p14="http://schemas.microsoft.com/office/powerpoint/2010/main" val="18038396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8E180-F41A-0152-A4EF-E12CDD315F9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6174E62-3DF2-2537-10D8-A5389B18DC7F}"/>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BF2E6DE4-7960-78BE-7620-F7070F104F5F}"/>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5E7B746F-B51F-8990-12BF-252EE4D68081}"/>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The role of leadership and culture in strategy execution.</a:t>
            </a:r>
          </a:p>
        </p:txBody>
      </p:sp>
      <p:sp>
        <p:nvSpPr>
          <p:cNvPr id="6" name="Slide Number Placeholder 5">
            <a:extLst>
              <a:ext uri="{FF2B5EF4-FFF2-40B4-BE49-F238E27FC236}">
                <a16:creationId xmlns:a16="http://schemas.microsoft.com/office/drawing/2014/main" id="{6C00C952-789D-B3E2-07B5-AB73F498B7D0}"/>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62</a:t>
            </a:r>
          </a:p>
        </p:txBody>
      </p:sp>
      <p:sp>
        <p:nvSpPr>
          <p:cNvPr id="7" name="Content Placeholder 2">
            <a:extLst>
              <a:ext uri="{FF2B5EF4-FFF2-40B4-BE49-F238E27FC236}">
                <a16:creationId xmlns:a16="http://schemas.microsoft.com/office/drawing/2014/main" id="{C0709A7E-43A7-EA97-66C1-5ACFDE9D90F7}"/>
              </a:ext>
            </a:extLst>
          </p:cNvPr>
          <p:cNvSpPr txBox="1">
            <a:spLocks/>
          </p:cNvSpPr>
          <p:nvPr/>
        </p:nvSpPr>
        <p:spPr>
          <a:xfrm>
            <a:off x="385161" y="2743200"/>
            <a:ext cx="8375266" cy="2204185"/>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just">
              <a:lnSpc>
                <a:spcPct val="120000"/>
              </a:lnSpc>
              <a:spcBef>
                <a:spcPts val="0"/>
              </a:spcBef>
              <a:spcAft>
                <a:spcPts val="1200"/>
              </a:spcAft>
              <a:buClr>
                <a:schemeClr val="accent6"/>
              </a:buClr>
              <a:buFont typeface="Wingdings" panose="05000000000000000000" pitchFamily="2" charset="2"/>
              <a:buChar char="v"/>
            </a:pPr>
            <a:r>
              <a:rPr lang="en-US" b="1" i="1" dirty="0">
                <a:solidFill>
                  <a:schemeClr val="tx1"/>
                </a:solidFill>
                <a:latin typeface="Times New Roman" pitchFamily="18" charset="0"/>
                <a:cs typeface="Times New Roman" pitchFamily="18" charset="0"/>
              </a:rPr>
              <a:t>Resource Allocation: </a:t>
            </a:r>
          </a:p>
          <a:p>
            <a:pPr algn="just">
              <a:lnSpc>
                <a:spcPct val="120000"/>
              </a:lnSpc>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Leaders prioritize and allocate resources (people, time, capital) to initiatives that drive strategic outcomes</a:t>
            </a:r>
            <a:r>
              <a:rPr lang="en-US" b="1" i="1" dirty="0">
                <a:solidFill>
                  <a:schemeClr val="tx1"/>
                </a:solidFill>
                <a:latin typeface="Times New Roman" pitchFamily="18" charset="0"/>
                <a:cs typeface="Times New Roman" pitchFamily="18" charset="0"/>
              </a:rPr>
              <a:t>.</a:t>
            </a:r>
          </a:p>
          <a:p>
            <a:pPr algn="just">
              <a:lnSpc>
                <a:spcPct val="120000"/>
              </a:lnSpc>
              <a:spcBef>
                <a:spcPts val="0"/>
              </a:spcBef>
              <a:spcAft>
                <a:spcPts val="1200"/>
              </a:spcAft>
              <a:buClr>
                <a:schemeClr val="accent6"/>
              </a:buClr>
              <a:buFont typeface="Wingdings" panose="05000000000000000000" pitchFamily="2" charset="2"/>
              <a:buChar char="v"/>
            </a:pPr>
            <a:r>
              <a:rPr lang="en-US" b="1" i="1" dirty="0">
                <a:solidFill>
                  <a:schemeClr val="tx1"/>
                </a:solidFill>
                <a:latin typeface="Times New Roman" pitchFamily="18" charset="0"/>
                <a:cs typeface="Times New Roman" pitchFamily="18" charset="0"/>
              </a:rPr>
              <a:t>Change Leadership: </a:t>
            </a:r>
          </a:p>
          <a:p>
            <a:pPr algn="just">
              <a:lnSpc>
                <a:spcPct val="120000"/>
              </a:lnSpc>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They champion and lead through organizational change, removing obstacles and managing resistance.</a:t>
            </a:r>
          </a:p>
          <a:p>
            <a:pPr algn="just">
              <a:lnSpc>
                <a:spcPct val="120000"/>
              </a:lnSpc>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Provide visible support for new strategic initiatives to build momentum.</a:t>
            </a:r>
          </a:p>
          <a:p>
            <a:pPr algn="just">
              <a:lnSpc>
                <a:spcPct val="120000"/>
              </a:lnSpc>
              <a:spcBef>
                <a:spcPts val="0"/>
              </a:spcBef>
              <a:spcAft>
                <a:spcPts val="1200"/>
              </a:spcAft>
              <a:buClr>
                <a:schemeClr val="accent6"/>
              </a:buClr>
              <a:buFont typeface="Wingdings" panose="05000000000000000000" pitchFamily="2" charset="2"/>
              <a:buChar char="v"/>
            </a:pPr>
            <a:r>
              <a:rPr lang="en-US" b="1" i="1" dirty="0">
                <a:solidFill>
                  <a:schemeClr val="tx1"/>
                </a:solidFill>
                <a:latin typeface="Times New Roman" pitchFamily="18" charset="0"/>
                <a:cs typeface="Times New Roman" pitchFamily="18" charset="0"/>
              </a:rPr>
              <a:t>Accountability and Performance Monitoring: </a:t>
            </a:r>
          </a:p>
          <a:p>
            <a:pPr algn="just">
              <a:lnSpc>
                <a:spcPct val="120000"/>
              </a:lnSpc>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Establish a performance culture through regular tracking, feedback, and adjustments.</a:t>
            </a:r>
          </a:p>
          <a:p>
            <a:pPr algn="just">
              <a:lnSpc>
                <a:spcPct val="120000"/>
              </a:lnSpc>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Hold themselves and others accountable for results.</a:t>
            </a:r>
          </a:p>
        </p:txBody>
      </p:sp>
    </p:spTree>
    <p:extLst>
      <p:ext uri="{BB962C8B-B14F-4D97-AF65-F5344CB8AC3E}">
        <p14:creationId xmlns:p14="http://schemas.microsoft.com/office/powerpoint/2010/main" val="39530562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ABE63-CABF-C969-FFCC-99FF0FCA16C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B4BF572-5201-5502-CC15-174370EBBBBB}"/>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0D60CB08-68DF-E90D-C2B2-2C6901555336}"/>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1D4D4EE9-09BC-E7C2-779B-D14D7F76E122}"/>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The role of leadership and culture in strategy execution.</a:t>
            </a:r>
          </a:p>
        </p:txBody>
      </p:sp>
      <p:sp>
        <p:nvSpPr>
          <p:cNvPr id="6" name="Slide Number Placeholder 5">
            <a:extLst>
              <a:ext uri="{FF2B5EF4-FFF2-40B4-BE49-F238E27FC236}">
                <a16:creationId xmlns:a16="http://schemas.microsoft.com/office/drawing/2014/main" id="{715AB68B-3D9B-73E3-F9E5-1ADF9B53E7DA}"/>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63</a:t>
            </a:r>
          </a:p>
        </p:txBody>
      </p:sp>
      <p:sp>
        <p:nvSpPr>
          <p:cNvPr id="7" name="Content Placeholder 2">
            <a:extLst>
              <a:ext uri="{FF2B5EF4-FFF2-40B4-BE49-F238E27FC236}">
                <a16:creationId xmlns:a16="http://schemas.microsoft.com/office/drawing/2014/main" id="{E4611522-44C5-42C1-9949-9B3FFD82297F}"/>
              </a:ext>
            </a:extLst>
          </p:cNvPr>
          <p:cNvSpPr txBox="1">
            <a:spLocks/>
          </p:cNvSpPr>
          <p:nvPr/>
        </p:nvSpPr>
        <p:spPr>
          <a:xfrm>
            <a:off x="385161" y="2877955"/>
            <a:ext cx="8375266" cy="1049152"/>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endParaRPr lang="en-US" sz="2400" b="1" dirty="0">
              <a:solidFill>
                <a:srgbClr val="FF0000"/>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endParaRPr lang="en-US" dirty="0">
              <a:solidFill>
                <a:schemeClr val="tx1"/>
              </a:solidFill>
              <a:latin typeface="Times New Roman" pitchFamily="18" charset="0"/>
              <a:cs typeface="Times New Roman" pitchFamily="18" charset="0"/>
            </a:endParaRPr>
          </a:p>
          <a:p>
            <a:pPr algn="just">
              <a:lnSpc>
                <a:spcPct val="120000"/>
              </a:lnSpc>
              <a:spcBef>
                <a:spcPts val="0"/>
              </a:spcBef>
              <a:spcAft>
                <a:spcPts val="1200"/>
              </a:spcAft>
              <a:buClr>
                <a:schemeClr val="accent6"/>
              </a:buClr>
              <a:buFont typeface="Wingdings" panose="05000000000000000000" pitchFamily="2" charset="2"/>
              <a:buChar char="v"/>
            </a:pPr>
            <a:r>
              <a:rPr lang="en-US" b="1" dirty="0">
                <a:solidFill>
                  <a:srgbClr val="FF0000"/>
                </a:solidFill>
                <a:latin typeface="Times New Roman" pitchFamily="18" charset="0"/>
                <a:cs typeface="Times New Roman" pitchFamily="18" charset="0"/>
              </a:rPr>
              <a:t>Organizational culture </a:t>
            </a:r>
            <a:r>
              <a:rPr lang="en-US" dirty="0">
                <a:solidFill>
                  <a:schemeClr val="tx1"/>
                </a:solidFill>
                <a:latin typeface="Times New Roman" pitchFamily="18" charset="0"/>
                <a:cs typeface="Times New Roman" pitchFamily="18" charset="0"/>
              </a:rPr>
              <a:t>refers to the shared values, beliefs, attitudes, and norms that shape how people behave and interact within an organization.</a:t>
            </a:r>
          </a:p>
          <a:p>
            <a:pPr algn="just">
              <a:lnSpc>
                <a:spcPct val="120000"/>
              </a:lnSpc>
              <a:spcBef>
                <a:spcPts val="0"/>
              </a:spcBef>
              <a:spcAft>
                <a:spcPts val="1200"/>
              </a:spcAft>
              <a:buClr>
                <a:schemeClr val="accent6"/>
              </a:buClr>
              <a:buFont typeface="Wingdings" panose="05000000000000000000" pitchFamily="2" charset="2"/>
              <a:buChar char="v"/>
            </a:pPr>
            <a:r>
              <a:rPr lang="en-US" b="1" dirty="0">
                <a:solidFill>
                  <a:srgbClr val="FF0000"/>
                </a:solidFill>
                <a:latin typeface="Times New Roman" pitchFamily="18" charset="0"/>
                <a:cs typeface="Times New Roman" pitchFamily="18" charset="0"/>
              </a:rPr>
              <a:t>Organizational culture </a:t>
            </a:r>
            <a:r>
              <a:rPr lang="en-US" dirty="0">
                <a:solidFill>
                  <a:schemeClr val="tx1"/>
                </a:solidFill>
                <a:latin typeface="Times New Roman" pitchFamily="18" charset="0"/>
                <a:cs typeface="Times New Roman" pitchFamily="18" charset="0"/>
              </a:rPr>
              <a:t>is the pattern of shared basic assumptions learned by a group as it solved its problems of external adaptation and internal integration, which has worked well enough to be considered valid and, therefore, to be taught to new members as the correct way to perceive, think, and feel."— Schein, E. H. (2010).</a:t>
            </a:r>
          </a:p>
        </p:txBody>
      </p:sp>
    </p:spTree>
    <p:extLst>
      <p:ext uri="{BB962C8B-B14F-4D97-AF65-F5344CB8AC3E}">
        <p14:creationId xmlns:p14="http://schemas.microsoft.com/office/powerpoint/2010/main" val="42097118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929DA-53F2-A680-5287-225575FF2A9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88F0F1C-AA48-7B22-CADA-96E5385E2D78}"/>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1C4DC763-40A2-7C2F-3732-5F7DC30F1003}"/>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0120A11-100E-C599-3503-E4C6880659D8}"/>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The role of leadership and culture in strategy execution.</a:t>
            </a:r>
          </a:p>
        </p:txBody>
      </p:sp>
      <p:sp>
        <p:nvSpPr>
          <p:cNvPr id="6" name="Slide Number Placeholder 5">
            <a:extLst>
              <a:ext uri="{FF2B5EF4-FFF2-40B4-BE49-F238E27FC236}">
                <a16:creationId xmlns:a16="http://schemas.microsoft.com/office/drawing/2014/main" id="{4670829B-04E5-1BEB-4121-ECCBAA5D62A8}"/>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64</a:t>
            </a:r>
          </a:p>
        </p:txBody>
      </p:sp>
      <p:sp>
        <p:nvSpPr>
          <p:cNvPr id="7" name="Content Placeholder 2">
            <a:extLst>
              <a:ext uri="{FF2B5EF4-FFF2-40B4-BE49-F238E27FC236}">
                <a16:creationId xmlns:a16="http://schemas.microsoft.com/office/drawing/2014/main" id="{7081B1E6-1EC0-3D10-B33C-FB5CBC9AFC27}"/>
              </a:ext>
            </a:extLst>
          </p:cNvPr>
          <p:cNvSpPr txBox="1">
            <a:spLocks/>
          </p:cNvSpPr>
          <p:nvPr/>
        </p:nvSpPr>
        <p:spPr>
          <a:xfrm>
            <a:off x="385161" y="2877955"/>
            <a:ext cx="8375266" cy="1049152"/>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endParaRPr lang="en-US" sz="2400" b="1" dirty="0">
              <a:solidFill>
                <a:srgbClr val="FF0000"/>
              </a:solidFill>
              <a:latin typeface="Times New Roman" pitchFamily="18" charset="0"/>
              <a:cs typeface="Times New Roman" pitchFamily="18" charset="0"/>
            </a:endParaRPr>
          </a:p>
        </p:txBody>
      </p:sp>
      <p:pic>
        <p:nvPicPr>
          <p:cNvPr id="12290" name="Picture 2" descr="Organizational culture = story - Church Executive">
            <a:extLst>
              <a:ext uri="{FF2B5EF4-FFF2-40B4-BE49-F238E27FC236}">
                <a16:creationId xmlns:a16="http://schemas.microsoft.com/office/drawing/2014/main" id="{63DF7F81-C2C7-A9E9-F363-D6907FAC9A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514" y="1053600"/>
            <a:ext cx="7998593" cy="5574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6993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95549-149F-2298-AA36-738BEC7A47C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1B0DDD2-F4A9-14B3-8B2B-A312A46D52BF}"/>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79EE3CC1-567A-225F-D00F-6596586F2CCD}"/>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8A9F7993-14A3-6630-748A-10027CD9F9AA}"/>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The role of leadership and culture in strategy execution.</a:t>
            </a:r>
          </a:p>
        </p:txBody>
      </p:sp>
      <p:sp>
        <p:nvSpPr>
          <p:cNvPr id="6" name="Slide Number Placeholder 5">
            <a:extLst>
              <a:ext uri="{FF2B5EF4-FFF2-40B4-BE49-F238E27FC236}">
                <a16:creationId xmlns:a16="http://schemas.microsoft.com/office/drawing/2014/main" id="{C0B1BDF5-E8C1-850A-827B-C27A25E621F7}"/>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65</a:t>
            </a:r>
          </a:p>
        </p:txBody>
      </p:sp>
      <p:sp>
        <p:nvSpPr>
          <p:cNvPr id="7" name="Content Placeholder 2">
            <a:extLst>
              <a:ext uri="{FF2B5EF4-FFF2-40B4-BE49-F238E27FC236}">
                <a16:creationId xmlns:a16="http://schemas.microsoft.com/office/drawing/2014/main" id="{7B8AA0C7-1711-2AE0-A1D9-09C62A8D1376}"/>
              </a:ext>
            </a:extLst>
          </p:cNvPr>
          <p:cNvSpPr txBox="1">
            <a:spLocks/>
          </p:cNvSpPr>
          <p:nvPr/>
        </p:nvSpPr>
        <p:spPr>
          <a:xfrm>
            <a:off x="385161" y="2685448"/>
            <a:ext cx="8375266" cy="1241659"/>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endParaRPr lang="en-US" sz="2400" b="1" dirty="0">
              <a:solidFill>
                <a:srgbClr val="FF0000"/>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endParaRPr lang="en-US" dirty="0">
              <a:solidFill>
                <a:schemeClr val="tx1"/>
              </a:solidFill>
              <a:latin typeface="Times New Roman" pitchFamily="18" charset="0"/>
              <a:cs typeface="Times New Roman" pitchFamily="18" charset="0"/>
            </a:endParaRPr>
          </a:p>
          <a:p>
            <a:pPr algn="just">
              <a:lnSpc>
                <a:spcPct val="120000"/>
              </a:lnSpc>
              <a:spcBef>
                <a:spcPts val="0"/>
              </a:spcBef>
              <a:spcAft>
                <a:spcPts val="1200"/>
              </a:spcAft>
              <a:buClr>
                <a:schemeClr val="accent6"/>
              </a:buClr>
              <a:buFont typeface="Wingdings" panose="05000000000000000000" pitchFamily="2" charset="2"/>
              <a:buChar char="v"/>
            </a:pPr>
            <a:r>
              <a:rPr lang="en-US" b="1" dirty="0">
                <a:solidFill>
                  <a:schemeClr val="tx1"/>
                </a:solidFill>
                <a:latin typeface="Times New Roman" pitchFamily="18" charset="0"/>
                <a:cs typeface="Times New Roman" pitchFamily="18" charset="0"/>
              </a:rPr>
              <a:t>Key Aspects of Organizational Culture:</a:t>
            </a:r>
          </a:p>
          <a:p>
            <a:pPr algn="just">
              <a:lnSpc>
                <a:spcPct val="120000"/>
              </a:lnSpc>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Values</a:t>
            </a:r>
            <a:r>
              <a:rPr lang="en-US" dirty="0">
                <a:solidFill>
                  <a:schemeClr val="tx1"/>
                </a:solidFill>
                <a:latin typeface="Times New Roman" pitchFamily="18" charset="0"/>
                <a:cs typeface="Times New Roman" pitchFamily="18" charset="0"/>
              </a:rPr>
              <a:t> – Core principles that guide decisions and actions (e.g., integrity, innovation, teamwork).</a:t>
            </a:r>
          </a:p>
          <a:p>
            <a:pPr algn="just">
              <a:lnSpc>
                <a:spcPct val="120000"/>
              </a:lnSpc>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Beliefs</a:t>
            </a:r>
            <a:r>
              <a:rPr lang="en-US" dirty="0">
                <a:solidFill>
                  <a:schemeClr val="tx1"/>
                </a:solidFill>
                <a:latin typeface="Times New Roman" pitchFamily="18" charset="0"/>
                <a:cs typeface="Times New Roman" pitchFamily="18" charset="0"/>
              </a:rPr>
              <a:t> – Common understandings about what is important or expected.</a:t>
            </a:r>
          </a:p>
          <a:p>
            <a:pPr algn="just">
              <a:lnSpc>
                <a:spcPct val="120000"/>
              </a:lnSpc>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Norms</a:t>
            </a:r>
            <a:r>
              <a:rPr lang="en-US" dirty="0">
                <a:solidFill>
                  <a:schemeClr val="tx1"/>
                </a:solidFill>
                <a:latin typeface="Times New Roman" pitchFamily="18" charset="0"/>
                <a:cs typeface="Times New Roman" pitchFamily="18" charset="0"/>
              </a:rPr>
              <a:t> – Unwritten rules about how people should behave.</a:t>
            </a:r>
          </a:p>
          <a:p>
            <a:pPr algn="just">
              <a:lnSpc>
                <a:spcPct val="120000"/>
              </a:lnSpc>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Symbols and Rituals </a:t>
            </a:r>
            <a:r>
              <a:rPr lang="en-US" dirty="0">
                <a:solidFill>
                  <a:schemeClr val="tx1"/>
                </a:solidFill>
                <a:latin typeface="Times New Roman" pitchFamily="18" charset="0"/>
                <a:cs typeface="Times New Roman" pitchFamily="18" charset="0"/>
              </a:rPr>
              <a:t>– Logos, dress codes, ceremonies, and traditions that express the culture.</a:t>
            </a:r>
          </a:p>
          <a:p>
            <a:pPr algn="just">
              <a:lnSpc>
                <a:spcPct val="120000"/>
              </a:lnSpc>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Language and Communication Style </a:t>
            </a:r>
            <a:r>
              <a:rPr lang="en-US" dirty="0">
                <a:solidFill>
                  <a:schemeClr val="tx1"/>
                </a:solidFill>
                <a:latin typeface="Times New Roman" pitchFamily="18" charset="0"/>
                <a:cs typeface="Times New Roman" pitchFamily="18" charset="0"/>
              </a:rPr>
              <a:t>– How people talk, the tone used, and shared jargon.</a:t>
            </a:r>
          </a:p>
        </p:txBody>
      </p:sp>
    </p:spTree>
    <p:extLst>
      <p:ext uri="{BB962C8B-B14F-4D97-AF65-F5344CB8AC3E}">
        <p14:creationId xmlns:p14="http://schemas.microsoft.com/office/powerpoint/2010/main" val="746027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0F116-F652-1D26-5363-44F2FF674E3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888060A-5AB2-FCA6-24CE-ACD071430B23}"/>
              </a:ext>
            </a:extLst>
          </p:cNvPr>
          <p:cNvSpPr/>
          <p:nvPr/>
        </p:nvSpPr>
        <p:spPr>
          <a:xfrm>
            <a:off x="306387" y="389412"/>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21EADAB8-576E-445A-8565-09E386913D75}"/>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0FD604D1-5AE5-EE7F-05C4-798D683E6200}"/>
              </a:ext>
            </a:extLst>
          </p:cNvPr>
          <p:cNvSpPr>
            <a:spLocks noGrp="1"/>
          </p:cNvSpPr>
          <p:nvPr>
            <p:ph idx="1"/>
          </p:nvPr>
        </p:nvSpPr>
        <p:spPr>
          <a:xfrm>
            <a:off x="588729" y="327546"/>
            <a:ext cx="8250472" cy="581173"/>
          </a:xfrm>
        </p:spPr>
        <p:txBody>
          <a:bodyPr>
            <a:noAutofit/>
          </a:bodyPr>
          <a:lstStyle/>
          <a:p>
            <a:pPr marL="0" indent="0" algn="just">
              <a:buNone/>
            </a:pPr>
            <a:r>
              <a:rPr lang="en-US" sz="2000" b="1" cap="all" dirty="0">
                <a:solidFill>
                  <a:schemeClr val="bg1"/>
                </a:solidFill>
                <a:latin typeface="Gisha" pitchFamily="34" charset="-79"/>
                <a:cs typeface="Gisha" pitchFamily="34" charset="-79"/>
              </a:rPr>
              <a:t>foundations of strategic management and its significance.</a:t>
            </a:r>
          </a:p>
        </p:txBody>
      </p:sp>
      <p:sp>
        <p:nvSpPr>
          <p:cNvPr id="6" name="Slide Number Placeholder 5">
            <a:extLst>
              <a:ext uri="{FF2B5EF4-FFF2-40B4-BE49-F238E27FC236}">
                <a16:creationId xmlns:a16="http://schemas.microsoft.com/office/drawing/2014/main" id="{CC07354B-369C-5578-A417-815389C4CF97}"/>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7</a:t>
            </a:r>
          </a:p>
        </p:txBody>
      </p:sp>
      <p:sp>
        <p:nvSpPr>
          <p:cNvPr id="7" name="Content Placeholder 2">
            <a:extLst>
              <a:ext uri="{FF2B5EF4-FFF2-40B4-BE49-F238E27FC236}">
                <a16:creationId xmlns:a16="http://schemas.microsoft.com/office/drawing/2014/main" id="{86073E08-7647-B5F8-2209-F9D110C0A09D}"/>
              </a:ext>
            </a:extLst>
          </p:cNvPr>
          <p:cNvSpPr txBox="1">
            <a:spLocks/>
          </p:cNvSpPr>
          <p:nvPr/>
        </p:nvSpPr>
        <p:spPr>
          <a:xfrm>
            <a:off x="529389" y="3917481"/>
            <a:ext cx="8027470" cy="1212783"/>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lnSpc>
                <a:spcPct val="150000"/>
              </a:lnSpc>
              <a:spcBef>
                <a:spcPts val="0"/>
              </a:spcBef>
              <a:spcAft>
                <a:spcPts val="1200"/>
              </a:spcAft>
              <a:buNone/>
            </a:pPr>
            <a:r>
              <a:rPr lang="en-US" sz="2400" b="1" dirty="0">
                <a:solidFill>
                  <a:schemeClr val="tx1"/>
                </a:solidFill>
                <a:latin typeface="Times New Roman" pitchFamily="18" charset="0"/>
                <a:cs typeface="Times New Roman" pitchFamily="18" charset="0"/>
              </a:rPr>
              <a:t>Levels of Strategy</a:t>
            </a:r>
          </a:p>
          <a:p>
            <a:pPr marL="234950" indent="-234950" algn="just">
              <a:lnSpc>
                <a:spcPct val="150000"/>
              </a:lnSpc>
              <a:spcBef>
                <a:spcPts val="0"/>
              </a:spcBef>
              <a:spcAft>
                <a:spcPts val="1200"/>
              </a:spcAft>
              <a:buClr>
                <a:schemeClr val="accent6"/>
              </a:buClr>
              <a:buFont typeface="Wingdings" pitchFamily="2" charset="2"/>
              <a:buChar char="v"/>
            </a:pPr>
            <a:r>
              <a:rPr lang="en-US" sz="2400" b="1" dirty="0">
                <a:solidFill>
                  <a:schemeClr val="tx1"/>
                </a:solidFill>
                <a:latin typeface="Times New Roman" pitchFamily="18" charset="0"/>
                <a:cs typeface="Times New Roman" pitchFamily="18" charset="0"/>
              </a:rPr>
              <a:t>Corporate-Level Strategy</a:t>
            </a:r>
            <a:r>
              <a:rPr lang="en-US" sz="2400" dirty="0">
                <a:solidFill>
                  <a:schemeClr val="tx1"/>
                </a:solidFill>
                <a:latin typeface="Times New Roman" pitchFamily="18" charset="0"/>
                <a:cs typeface="Times New Roman" pitchFamily="18" charset="0"/>
              </a:rPr>
              <a:t>: Crafts overall vison and sets direction</a:t>
            </a:r>
          </a:p>
          <a:p>
            <a:pPr marL="234950" indent="-234950" algn="just">
              <a:lnSpc>
                <a:spcPct val="150000"/>
              </a:lnSpc>
              <a:spcBef>
                <a:spcPts val="0"/>
              </a:spcBef>
              <a:spcAft>
                <a:spcPts val="1200"/>
              </a:spcAft>
              <a:buClr>
                <a:schemeClr val="accent6"/>
              </a:buClr>
              <a:buFont typeface="Wingdings" pitchFamily="2" charset="2"/>
              <a:buChar char="v"/>
            </a:pPr>
            <a:r>
              <a:rPr lang="en-US" sz="2400" b="1" dirty="0">
                <a:solidFill>
                  <a:schemeClr val="tx1"/>
                </a:solidFill>
                <a:latin typeface="Times New Roman" pitchFamily="18" charset="0"/>
                <a:cs typeface="Times New Roman" pitchFamily="18" charset="0"/>
              </a:rPr>
              <a:t>Business-Level Strategy: </a:t>
            </a:r>
            <a:r>
              <a:rPr lang="en-US" sz="2400" dirty="0">
                <a:solidFill>
                  <a:schemeClr val="tx1"/>
                </a:solidFill>
                <a:latin typeface="Times New Roman" pitchFamily="18" charset="0"/>
                <a:cs typeface="Times New Roman" pitchFamily="18" charset="0"/>
              </a:rPr>
              <a:t>Determines</a:t>
            </a:r>
            <a:r>
              <a:rPr lang="en-US" sz="2400" b="1" dirty="0">
                <a:solidFill>
                  <a:schemeClr val="tx1"/>
                </a:solidFill>
                <a:latin typeface="Times New Roman" pitchFamily="18" charset="0"/>
                <a:cs typeface="Times New Roman" pitchFamily="18" charset="0"/>
              </a:rPr>
              <a:t> </a:t>
            </a:r>
            <a:r>
              <a:rPr lang="en-US" sz="2400" dirty="0">
                <a:solidFill>
                  <a:schemeClr val="tx1"/>
                </a:solidFill>
                <a:latin typeface="Times New Roman" pitchFamily="18" charset="0"/>
                <a:cs typeface="Times New Roman" pitchFamily="18" charset="0"/>
              </a:rPr>
              <a:t>Competitive positioning</a:t>
            </a:r>
          </a:p>
          <a:p>
            <a:pPr marL="234950" indent="-234950" algn="just">
              <a:lnSpc>
                <a:spcPct val="150000"/>
              </a:lnSpc>
              <a:spcBef>
                <a:spcPts val="0"/>
              </a:spcBef>
              <a:spcAft>
                <a:spcPts val="1200"/>
              </a:spcAft>
              <a:buClr>
                <a:schemeClr val="accent6"/>
              </a:buClr>
              <a:buFont typeface="Wingdings" pitchFamily="2" charset="2"/>
              <a:buChar char="v"/>
            </a:pPr>
            <a:r>
              <a:rPr lang="en-US" sz="2400" b="1" dirty="0">
                <a:solidFill>
                  <a:schemeClr val="tx1"/>
                </a:solidFill>
                <a:latin typeface="Times New Roman" pitchFamily="18" charset="0"/>
                <a:cs typeface="Times New Roman" pitchFamily="18" charset="0"/>
              </a:rPr>
              <a:t>Functional-Level Strategy: </a:t>
            </a:r>
            <a:r>
              <a:rPr lang="en-US" sz="2400" dirty="0">
                <a:solidFill>
                  <a:schemeClr val="tx1"/>
                </a:solidFill>
                <a:latin typeface="Times New Roman" pitchFamily="18" charset="0"/>
                <a:cs typeface="Times New Roman" pitchFamily="18" charset="0"/>
              </a:rPr>
              <a:t>Supports specific departmental goals/actions using expertise.</a:t>
            </a:r>
          </a:p>
          <a:p>
            <a:pPr marL="234950" indent="-234950" algn="just">
              <a:lnSpc>
                <a:spcPct val="150000"/>
              </a:lnSpc>
              <a:spcBef>
                <a:spcPts val="0"/>
              </a:spcBef>
              <a:spcAft>
                <a:spcPts val="1200"/>
              </a:spcAft>
              <a:buClr>
                <a:schemeClr val="accent6"/>
              </a:buClr>
              <a:buFont typeface="Wingdings" pitchFamily="2" charset="2"/>
              <a:buChar char="v"/>
            </a:pPr>
            <a:r>
              <a:rPr lang="en-US" sz="2400" b="1" dirty="0">
                <a:solidFill>
                  <a:schemeClr val="tx1"/>
                </a:solidFill>
                <a:latin typeface="Times New Roman" pitchFamily="18" charset="0"/>
                <a:cs typeface="Times New Roman" pitchFamily="18" charset="0"/>
              </a:rPr>
              <a:t>Operational-Level Strategy: </a:t>
            </a:r>
            <a:r>
              <a:rPr lang="en-US" sz="2400" dirty="0">
                <a:solidFill>
                  <a:schemeClr val="tx1"/>
                </a:solidFill>
                <a:latin typeface="Times New Roman" pitchFamily="18" charset="0"/>
                <a:cs typeface="Times New Roman" pitchFamily="18" charset="0"/>
              </a:rPr>
              <a:t>Determines how daily routines should be carried out</a:t>
            </a:r>
          </a:p>
          <a:p>
            <a:pPr marL="234950" indent="-234950" algn="just">
              <a:lnSpc>
                <a:spcPct val="200000"/>
              </a:lnSpc>
              <a:spcBef>
                <a:spcPts val="0"/>
              </a:spcBef>
              <a:spcAft>
                <a:spcPts val="1200"/>
              </a:spcAft>
              <a:buClr>
                <a:schemeClr val="accent6"/>
              </a:buClr>
              <a:buFont typeface="Wingdings" pitchFamily="2" charset="2"/>
              <a:buChar char="v"/>
            </a:pPr>
            <a:endParaRPr lang="en-US" sz="2400" dirty="0">
              <a:solidFill>
                <a:schemeClr val="tx1"/>
              </a:solidFill>
              <a:latin typeface="Times New Roman" pitchFamily="18" charset="0"/>
              <a:cs typeface="Times New Roman" pitchFamily="18" charset="0"/>
            </a:endParaRPr>
          </a:p>
          <a:p>
            <a:pPr marL="234950" indent="-234950" algn="just">
              <a:lnSpc>
                <a:spcPct val="120000"/>
              </a:lnSpc>
              <a:spcBef>
                <a:spcPts val="0"/>
              </a:spcBef>
              <a:spcAft>
                <a:spcPts val="1200"/>
              </a:spcAft>
              <a:buClr>
                <a:schemeClr val="accent6"/>
              </a:buClr>
              <a:buFont typeface="Wingdings" pitchFamily="2" charset="2"/>
              <a:buChar char="v"/>
            </a:pP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5128312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27DBB-0A6C-B4E0-73DD-6976387BD42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50FFC5F-67D3-5565-2579-FD3C14D8D517}"/>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942BB7C0-9BB0-A637-C162-6F4531193812}"/>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2B6444C5-2308-A6C8-249C-FCFDA396B379}"/>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The role of leadership and culture in strategy execution.</a:t>
            </a:r>
          </a:p>
        </p:txBody>
      </p:sp>
      <p:sp>
        <p:nvSpPr>
          <p:cNvPr id="6" name="Slide Number Placeholder 5">
            <a:extLst>
              <a:ext uri="{FF2B5EF4-FFF2-40B4-BE49-F238E27FC236}">
                <a16:creationId xmlns:a16="http://schemas.microsoft.com/office/drawing/2014/main" id="{16C83F8E-C455-3432-1315-4A2FA5FE961B}"/>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66</a:t>
            </a:r>
          </a:p>
        </p:txBody>
      </p:sp>
      <p:sp>
        <p:nvSpPr>
          <p:cNvPr id="7" name="Content Placeholder 2">
            <a:extLst>
              <a:ext uri="{FF2B5EF4-FFF2-40B4-BE49-F238E27FC236}">
                <a16:creationId xmlns:a16="http://schemas.microsoft.com/office/drawing/2014/main" id="{87D04765-E3A3-E6E0-ACF5-BB33B50F750F}"/>
              </a:ext>
            </a:extLst>
          </p:cNvPr>
          <p:cNvSpPr txBox="1">
            <a:spLocks/>
          </p:cNvSpPr>
          <p:nvPr/>
        </p:nvSpPr>
        <p:spPr>
          <a:xfrm>
            <a:off x="385161" y="2733575"/>
            <a:ext cx="8375266" cy="1193532"/>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endParaRPr lang="en-US" sz="2400" b="1" dirty="0">
              <a:solidFill>
                <a:srgbClr val="FF0000"/>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endParaRPr lang="en-US" dirty="0">
              <a:solidFill>
                <a:schemeClr val="tx1"/>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r>
              <a:rPr lang="en-US" b="1" dirty="0">
                <a:solidFill>
                  <a:srgbClr val="FF0000"/>
                </a:solidFill>
                <a:latin typeface="Times New Roman" pitchFamily="18" charset="0"/>
                <a:cs typeface="Times New Roman" pitchFamily="18" charset="0"/>
              </a:rPr>
              <a:t>The Role of Culture in Strategy Execution: </a:t>
            </a:r>
            <a:r>
              <a:rPr lang="en-US" dirty="0">
                <a:solidFill>
                  <a:schemeClr val="tx1"/>
                </a:solidFill>
                <a:latin typeface="Times New Roman" pitchFamily="18" charset="0"/>
                <a:cs typeface="Times New Roman" pitchFamily="18" charset="0"/>
              </a:rPr>
              <a:t>critical enabler - or barrier - to successful strategy execution. Culture plays the following roles in strategy execution.</a:t>
            </a:r>
          </a:p>
          <a:p>
            <a:pPr algn="just">
              <a:lnSpc>
                <a:spcPct val="120000"/>
              </a:lnSpc>
              <a:spcBef>
                <a:spcPts val="0"/>
              </a:spcBef>
              <a:spcAft>
                <a:spcPts val="1200"/>
              </a:spcAft>
              <a:buClr>
                <a:schemeClr val="accent6"/>
              </a:buClr>
              <a:buFont typeface="Wingdings" panose="05000000000000000000" pitchFamily="2" charset="2"/>
              <a:buChar char="v"/>
            </a:pPr>
            <a:r>
              <a:rPr lang="en-US" b="1" i="1" dirty="0">
                <a:solidFill>
                  <a:schemeClr val="tx1"/>
                </a:solidFill>
                <a:latin typeface="Times New Roman" pitchFamily="18" charset="0"/>
                <a:cs typeface="Times New Roman" pitchFamily="18" charset="0"/>
              </a:rPr>
              <a:t>Behavioral Reinforcement</a:t>
            </a:r>
          </a:p>
          <a:p>
            <a:pPr algn="just">
              <a:lnSpc>
                <a:spcPct val="120000"/>
              </a:lnSpc>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Culture determines how people behave—whether they innovate, collaborate, or take ownership—which directly affects execution.</a:t>
            </a:r>
          </a:p>
          <a:p>
            <a:pPr algn="just">
              <a:lnSpc>
                <a:spcPct val="120000"/>
              </a:lnSpc>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A culture that supports agility, discipline, and customer focus enhances strategic implementation.</a:t>
            </a:r>
          </a:p>
          <a:p>
            <a:pPr algn="just">
              <a:lnSpc>
                <a:spcPct val="120000"/>
              </a:lnSpc>
              <a:spcBef>
                <a:spcPts val="0"/>
              </a:spcBef>
              <a:spcAft>
                <a:spcPts val="1200"/>
              </a:spcAft>
              <a:buClr>
                <a:schemeClr val="accent6"/>
              </a:buClr>
              <a:buFont typeface="Wingdings" panose="05000000000000000000" pitchFamily="2" charset="2"/>
              <a:buChar char="v"/>
            </a:pPr>
            <a:r>
              <a:rPr lang="en-US" b="1" i="1" dirty="0">
                <a:solidFill>
                  <a:schemeClr val="tx1"/>
                </a:solidFill>
                <a:latin typeface="Times New Roman" pitchFamily="18" charset="0"/>
                <a:cs typeface="Times New Roman" pitchFamily="18" charset="0"/>
              </a:rPr>
              <a:t> Decision-Making and Risk-Tolerance</a:t>
            </a:r>
          </a:p>
          <a:p>
            <a:pPr algn="just">
              <a:lnSpc>
                <a:spcPct val="120000"/>
              </a:lnSpc>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Cultural norms shape how decisions are made and how much risk the organization tolerates.</a:t>
            </a:r>
          </a:p>
          <a:p>
            <a:pPr algn="just">
              <a:lnSpc>
                <a:spcPct val="120000"/>
              </a:lnSpc>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In a risk-averse culture, bold strategies may fail to take off; in a trust-based culture, execution is faster and more decisive.</a:t>
            </a:r>
          </a:p>
        </p:txBody>
      </p:sp>
    </p:spTree>
    <p:extLst>
      <p:ext uri="{BB962C8B-B14F-4D97-AF65-F5344CB8AC3E}">
        <p14:creationId xmlns:p14="http://schemas.microsoft.com/office/powerpoint/2010/main" val="7017284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FE3D8-4098-E40C-6C24-A7E6AF96905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9013B65-356F-6DCD-02C5-313989F8FC51}"/>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3C498D85-F4EC-0DF9-EF1E-A2E6247CE396}"/>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B30F205B-4AE3-A00E-3EFD-431604959112}"/>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The role of leadership and culture in strategy execution.</a:t>
            </a:r>
          </a:p>
        </p:txBody>
      </p:sp>
      <p:sp>
        <p:nvSpPr>
          <p:cNvPr id="6" name="Slide Number Placeholder 5">
            <a:extLst>
              <a:ext uri="{FF2B5EF4-FFF2-40B4-BE49-F238E27FC236}">
                <a16:creationId xmlns:a16="http://schemas.microsoft.com/office/drawing/2014/main" id="{61285D0E-1752-DEFA-AFF2-C1CC1F943352}"/>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67</a:t>
            </a:r>
          </a:p>
        </p:txBody>
      </p:sp>
      <p:sp>
        <p:nvSpPr>
          <p:cNvPr id="7" name="Content Placeholder 2">
            <a:extLst>
              <a:ext uri="{FF2B5EF4-FFF2-40B4-BE49-F238E27FC236}">
                <a16:creationId xmlns:a16="http://schemas.microsoft.com/office/drawing/2014/main" id="{402A5E08-466F-4C37-EDBA-5E2B8C21AB31}"/>
              </a:ext>
            </a:extLst>
          </p:cNvPr>
          <p:cNvSpPr txBox="1">
            <a:spLocks/>
          </p:cNvSpPr>
          <p:nvPr/>
        </p:nvSpPr>
        <p:spPr>
          <a:xfrm>
            <a:off x="385161" y="2156059"/>
            <a:ext cx="8375266" cy="1771048"/>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endParaRPr lang="en-US" sz="2400" b="1" dirty="0">
              <a:solidFill>
                <a:srgbClr val="FF0000"/>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endParaRPr lang="en-US" dirty="0">
              <a:solidFill>
                <a:schemeClr val="tx1"/>
              </a:solidFill>
              <a:latin typeface="Times New Roman" pitchFamily="18" charset="0"/>
              <a:cs typeface="Times New Roman" pitchFamily="18" charset="0"/>
            </a:endParaRPr>
          </a:p>
          <a:p>
            <a:pPr algn="just">
              <a:lnSpc>
                <a:spcPct val="120000"/>
              </a:lnSpc>
              <a:spcBef>
                <a:spcPts val="0"/>
              </a:spcBef>
              <a:spcAft>
                <a:spcPts val="1200"/>
              </a:spcAft>
              <a:buClr>
                <a:schemeClr val="accent6"/>
              </a:buClr>
              <a:buFont typeface="Wingdings" panose="05000000000000000000" pitchFamily="2" charset="2"/>
              <a:buChar char="v"/>
            </a:pPr>
            <a:r>
              <a:rPr lang="en-US" b="1" i="1" dirty="0">
                <a:solidFill>
                  <a:schemeClr val="tx1"/>
                </a:solidFill>
                <a:latin typeface="Times New Roman" pitchFamily="18" charset="0"/>
                <a:cs typeface="Times New Roman" pitchFamily="18" charset="0"/>
              </a:rPr>
              <a:t>Employee Engagement</a:t>
            </a:r>
          </a:p>
          <a:p>
            <a:pPr algn="just">
              <a:lnSpc>
                <a:spcPct val="120000"/>
              </a:lnSpc>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When the culture aligns with the strategy, employees are more engaged and committed.</a:t>
            </a:r>
          </a:p>
          <a:p>
            <a:pPr algn="just">
              <a:lnSpc>
                <a:spcPct val="120000"/>
              </a:lnSpc>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A strong, positive culture fosters a sense of belonging and purpose.</a:t>
            </a:r>
          </a:p>
          <a:p>
            <a:pPr algn="just">
              <a:lnSpc>
                <a:spcPct val="120000"/>
              </a:lnSpc>
              <a:spcBef>
                <a:spcPts val="0"/>
              </a:spcBef>
              <a:spcAft>
                <a:spcPts val="1200"/>
              </a:spcAft>
              <a:buClr>
                <a:schemeClr val="accent6"/>
              </a:buClr>
              <a:buFont typeface="Wingdings" panose="05000000000000000000" pitchFamily="2" charset="2"/>
              <a:buChar char="v"/>
            </a:pPr>
            <a:r>
              <a:rPr lang="en-US" b="1" i="1" dirty="0">
                <a:solidFill>
                  <a:schemeClr val="tx1"/>
                </a:solidFill>
                <a:latin typeface="Times New Roman" pitchFamily="18" charset="0"/>
                <a:cs typeface="Times New Roman" pitchFamily="18" charset="0"/>
              </a:rPr>
              <a:t>Speed of Execution</a:t>
            </a:r>
          </a:p>
          <a:p>
            <a:pPr algn="just">
              <a:lnSpc>
                <a:spcPct val="120000"/>
              </a:lnSpc>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A culture of accountability and urgency accelerates execution, while bureaucratic or toxic cultures slow it down.</a:t>
            </a:r>
          </a:p>
          <a:p>
            <a:pPr algn="just">
              <a:lnSpc>
                <a:spcPct val="120000"/>
              </a:lnSpc>
              <a:spcBef>
                <a:spcPts val="0"/>
              </a:spcBef>
              <a:spcAft>
                <a:spcPts val="1200"/>
              </a:spcAft>
              <a:buClr>
                <a:schemeClr val="accent6"/>
              </a:buClr>
              <a:buFont typeface="Wingdings" panose="05000000000000000000" pitchFamily="2" charset="2"/>
              <a:buChar char="ü"/>
            </a:pPr>
            <a:r>
              <a:rPr lang="en-US" b="1" dirty="0">
                <a:solidFill>
                  <a:schemeClr val="tx1"/>
                </a:solidFill>
                <a:latin typeface="Times New Roman" pitchFamily="18" charset="0"/>
                <a:cs typeface="Times New Roman" pitchFamily="18" charset="0"/>
              </a:rPr>
              <a:t>Conclusion: </a:t>
            </a:r>
            <a:r>
              <a:rPr lang="en-US" dirty="0">
                <a:solidFill>
                  <a:schemeClr val="tx1"/>
                </a:solidFill>
                <a:latin typeface="Times New Roman" pitchFamily="18" charset="0"/>
                <a:cs typeface="Times New Roman" pitchFamily="18" charset="0"/>
              </a:rPr>
              <a:t>Without supportive leadership and culture, even the best strategy will fail in execution. Effective leaders shape culture and lead by example to turn strategy into action.</a:t>
            </a:r>
          </a:p>
        </p:txBody>
      </p:sp>
    </p:spTree>
    <p:extLst>
      <p:ext uri="{BB962C8B-B14F-4D97-AF65-F5344CB8AC3E}">
        <p14:creationId xmlns:p14="http://schemas.microsoft.com/office/powerpoint/2010/main" val="24618130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41FC0-9206-3DA9-F446-22C7697B8FB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22A5F90-947A-4D52-1DB8-E984E80BFEF1}"/>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6DF761FC-0829-B255-4974-674CE264D97E}"/>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C4FA4976-078E-03DA-0D60-399B606CB4FE}"/>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Methods for monitoring and controlling strategic initiatives.</a:t>
            </a:r>
          </a:p>
        </p:txBody>
      </p:sp>
      <p:sp>
        <p:nvSpPr>
          <p:cNvPr id="6" name="Slide Number Placeholder 5">
            <a:extLst>
              <a:ext uri="{FF2B5EF4-FFF2-40B4-BE49-F238E27FC236}">
                <a16:creationId xmlns:a16="http://schemas.microsoft.com/office/drawing/2014/main" id="{5D02B5AD-BE47-1C8D-CA15-5360BFE3385A}"/>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68</a:t>
            </a:r>
          </a:p>
        </p:txBody>
      </p:sp>
      <p:sp>
        <p:nvSpPr>
          <p:cNvPr id="7" name="Content Placeholder 2">
            <a:extLst>
              <a:ext uri="{FF2B5EF4-FFF2-40B4-BE49-F238E27FC236}">
                <a16:creationId xmlns:a16="http://schemas.microsoft.com/office/drawing/2014/main" id="{05958A0F-8AFA-E486-35E6-C94A5353E511}"/>
              </a:ext>
            </a:extLst>
          </p:cNvPr>
          <p:cNvSpPr txBox="1">
            <a:spLocks/>
          </p:cNvSpPr>
          <p:nvPr/>
        </p:nvSpPr>
        <p:spPr>
          <a:xfrm>
            <a:off x="385161" y="3878981"/>
            <a:ext cx="8375266" cy="48125"/>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lnSpc>
                <a:spcPct val="120000"/>
              </a:lnSpc>
              <a:spcBef>
                <a:spcPts val="0"/>
              </a:spcBef>
              <a:spcAft>
                <a:spcPts val="1200"/>
              </a:spcAft>
              <a:buClr>
                <a:schemeClr val="accent6"/>
              </a:buClr>
              <a:buNone/>
            </a:pPr>
            <a:endParaRPr lang="en-US" dirty="0">
              <a:solidFill>
                <a:schemeClr val="tx1"/>
              </a:solidFill>
              <a:latin typeface="Times New Roman" pitchFamily="18" charset="0"/>
              <a:cs typeface="Times New Roman" pitchFamily="18" charset="0"/>
            </a:endParaRPr>
          </a:p>
          <a:p>
            <a:pPr algn="just">
              <a:spcBef>
                <a:spcPts val="0"/>
              </a:spcBef>
              <a:spcAft>
                <a:spcPts val="1200"/>
              </a:spcAft>
              <a:buClr>
                <a:schemeClr val="accent6"/>
              </a:buClr>
              <a:buFont typeface="Wingdings" panose="05000000000000000000" pitchFamily="2" charset="2"/>
              <a:buChar char="v"/>
            </a:pPr>
            <a:r>
              <a:rPr lang="en-US" dirty="0">
                <a:solidFill>
                  <a:schemeClr val="tx1"/>
                </a:solidFill>
                <a:latin typeface="Times New Roman" pitchFamily="18" charset="0"/>
                <a:cs typeface="Times New Roman" pitchFamily="18" charset="0"/>
              </a:rPr>
              <a:t>Monitoring and controlling strategic initiatives is essential to ensure that an organization stays aligned with its strategic goals and adjusts to changes in internal and external environments. Here are key methods used to monitor and control such initiatives:</a:t>
            </a:r>
          </a:p>
          <a:p>
            <a:pPr algn="just">
              <a:spcBef>
                <a:spcPts val="0"/>
              </a:spcBef>
              <a:spcAft>
                <a:spcPts val="1200"/>
              </a:spcAft>
              <a:buClr>
                <a:schemeClr val="accent6"/>
              </a:buClr>
              <a:buFont typeface="Wingdings" panose="05000000000000000000" pitchFamily="2" charset="2"/>
              <a:buChar char="v"/>
            </a:pPr>
            <a:r>
              <a:rPr lang="en-US" b="1" dirty="0">
                <a:solidFill>
                  <a:schemeClr val="tx1"/>
                </a:solidFill>
                <a:latin typeface="Times New Roman" pitchFamily="18" charset="0"/>
                <a:cs typeface="Times New Roman" pitchFamily="18" charset="0"/>
              </a:rPr>
              <a:t>1. Key Performance Indicators (KPIs)</a:t>
            </a:r>
          </a:p>
          <a:p>
            <a:pPr algn="just">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Set measurable metrics aligned with strategic objectives.</a:t>
            </a:r>
          </a:p>
          <a:p>
            <a:pPr algn="just">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Regularly track performance through dashboards or scorecards.</a:t>
            </a:r>
          </a:p>
          <a:p>
            <a:pPr algn="just">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Example: Revenue growth, market share, customer satisfaction.</a:t>
            </a:r>
          </a:p>
          <a:p>
            <a:pPr algn="just">
              <a:spcBef>
                <a:spcPts val="0"/>
              </a:spcBef>
              <a:spcAft>
                <a:spcPts val="1200"/>
              </a:spcAft>
              <a:buClr>
                <a:schemeClr val="accent6"/>
              </a:buClr>
              <a:buFont typeface="Wingdings" panose="05000000000000000000" pitchFamily="2" charset="2"/>
              <a:buChar char="v"/>
            </a:pPr>
            <a:r>
              <a:rPr lang="en-US" b="1" dirty="0">
                <a:solidFill>
                  <a:schemeClr val="tx1"/>
                </a:solidFill>
                <a:latin typeface="Times New Roman" pitchFamily="18" charset="0"/>
                <a:cs typeface="Times New Roman" pitchFamily="18" charset="0"/>
              </a:rPr>
              <a:t>2. Balanced Scorecard</a:t>
            </a:r>
          </a:p>
          <a:p>
            <a:pPr algn="just">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Provides a comprehensive view by evaluating performance across four perspectives: Financial, Customer, Internal processes, Learning and growth</a:t>
            </a:r>
          </a:p>
          <a:p>
            <a:pPr algn="just">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Links strategy to performance metrics.</a:t>
            </a:r>
          </a:p>
          <a:p>
            <a:pPr algn="just">
              <a:lnSpc>
                <a:spcPct val="120000"/>
              </a:lnSpc>
              <a:spcBef>
                <a:spcPts val="0"/>
              </a:spcBef>
              <a:spcAft>
                <a:spcPts val="1200"/>
              </a:spcAft>
              <a:buClr>
                <a:schemeClr val="accent6"/>
              </a:buClr>
              <a:buFont typeface="Wingdings" panose="05000000000000000000" pitchFamily="2" charset="2"/>
              <a:buChar char="v"/>
            </a:pPr>
            <a:endParaRPr lang="en-US" b="1" dirty="0">
              <a:solidFill>
                <a:schemeClr val="tx1"/>
              </a:solidFill>
              <a:latin typeface="Times New Roman" pitchFamily="18" charset="0"/>
              <a:cs typeface="Times New Roman" pitchFamily="18" charset="0"/>
            </a:endParaRPr>
          </a:p>
          <a:p>
            <a:pPr algn="just">
              <a:lnSpc>
                <a:spcPct val="120000"/>
              </a:lnSpc>
              <a:spcBef>
                <a:spcPts val="0"/>
              </a:spcBef>
              <a:spcAft>
                <a:spcPts val="1200"/>
              </a:spcAft>
              <a:buClr>
                <a:schemeClr val="accent6"/>
              </a:buClr>
              <a:buFont typeface="Wingdings" panose="05000000000000000000" pitchFamily="2" charset="2"/>
              <a:buChar char="v"/>
            </a:pP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4734358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DD819-4ACB-80DF-23AD-E4A9D23FF43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09F52AF-FB48-7015-9C82-F08A6439FDFF}"/>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D6DECA43-DE92-DA18-101F-08E44BE1E568}"/>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0951EA03-37E1-9457-793C-9D760E821E7C}"/>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Methods for monitoring and controlling strategic initiatives.</a:t>
            </a:r>
          </a:p>
        </p:txBody>
      </p:sp>
      <p:sp>
        <p:nvSpPr>
          <p:cNvPr id="6" name="Slide Number Placeholder 5">
            <a:extLst>
              <a:ext uri="{FF2B5EF4-FFF2-40B4-BE49-F238E27FC236}">
                <a16:creationId xmlns:a16="http://schemas.microsoft.com/office/drawing/2014/main" id="{EBE090AC-27A1-72AF-DD7C-5F71B7DBCE68}"/>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69</a:t>
            </a:r>
          </a:p>
        </p:txBody>
      </p:sp>
      <p:sp>
        <p:nvSpPr>
          <p:cNvPr id="7" name="Content Placeholder 2">
            <a:extLst>
              <a:ext uri="{FF2B5EF4-FFF2-40B4-BE49-F238E27FC236}">
                <a16:creationId xmlns:a16="http://schemas.microsoft.com/office/drawing/2014/main" id="{4C8180DA-F84B-B7D6-57DB-B045A416CED2}"/>
              </a:ext>
            </a:extLst>
          </p:cNvPr>
          <p:cNvSpPr txBox="1">
            <a:spLocks/>
          </p:cNvSpPr>
          <p:nvPr/>
        </p:nvSpPr>
        <p:spPr>
          <a:xfrm>
            <a:off x="385161" y="1944304"/>
            <a:ext cx="8375266" cy="1982804"/>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endParaRPr lang="en-US" sz="2400" b="1" dirty="0">
              <a:solidFill>
                <a:srgbClr val="FF0000"/>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endParaRPr lang="en-US" dirty="0">
              <a:solidFill>
                <a:schemeClr val="tx1"/>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endParaRPr lang="en-US" dirty="0">
              <a:solidFill>
                <a:schemeClr val="tx1"/>
              </a:solidFill>
              <a:latin typeface="Times New Roman" pitchFamily="18" charset="0"/>
              <a:cs typeface="Times New Roman" pitchFamily="18" charset="0"/>
            </a:endParaRPr>
          </a:p>
          <a:p>
            <a:pPr algn="just">
              <a:lnSpc>
                <a:spcPct val="120000"/>
              </a:lnSpc>
              <a:spcBef>
                <a:spcPts val="0"/>
              </a:spcBef>
              <a:spcAft>
                <a:spcPts val="1200"/>
              </a:spcAft>
              <a:buClr>
                <a:schemeClr val="accent6"/>
              </a:buClr>
              <a:buFont typeface="Wingdings" panose="05000000000000000000" pitchFamily="2" charset="2"/>
              <a:buChar char="v"/>
            </a:pPr>
            <a:r>
              <a:rPr lang="en-US" sz="2400" b="1" dirty="0">
                <a:solidFill>
                  <a:schemeClr val="tx1"/>
                </a:solidFill>
                <a:latin typeface="Times New Roman" pitchFamily="18" charset="0"/>
                <a:cs typeface="Times New Roman" pitchFamily="18" charset="0"/>
              </a:rPr>
              <a:t>3. Milestone Tracking and Gantt Charts</a:t>
            </a:r>
          </a:p>
          <a:p>
            <a:pPr algn="just">
              <a:lnSpc>
                <a:spcPct val="120000"/>
              </a:lnSpc>
              <a:spcBef>
                <a:spcPts val="0"/>
              </a:spcBef>
              <a:spcAft>
                <a:spcPts val="1200"/>
              </a:spcAft>
              <a:buClr>
                <a:schemeClr val="accent6"/>
              </a:buClr>
              <a:buFont typeface="Wingdings" panose="05000000000000000000" pitchFamily="2" charset="2"/>
              <a:buChar char="ü"/>
            </a:pPr>
            <a:r>
              <a:rPr lang="en-US" sz="2400" dirty="0">
                <a:solidFill>
                  <a:schemeClr val="tx1"/>
                </a:solidFill>
                <a:latin typeface="Times New Roman" pitchFamily="18" charset="0"/>
                <a:cs typeface="Times New Roman" pitchFamily="18" charset="0"/>
              </a:rPr>
              <a:t>Break down initiatives into phases with timelines.</a:t>
            </a:r>
          </a:p>
          <a:p>
            <a:pPr algn="just">
              <a:lnSpc>
                <a:spcPct val="120000"/>
              </a:lnSpc>
              <a:spcBef>
                <a:spcPts val="0"/>
              </a:spcBef>
              <a:spcAft>
                <a:spcPts val="1200"/>
              </a:spcAft>
              <a:buClr>
                <a:schemeClr val="accent6"/>
              </a:buClr>
              <a:buFont typeface="Wingdings" panose="05000000000000000000" pitchFamily="2" charset="2"/>
              <a:buChar char="ü"/>
            </a:pPr>
            <a:r>
              <a:rPr lang="en-US" sz="2400" dirty="0">
                <a:solidFill>
                  <a:schemeClr val="tx1"/>
                </a:solidFill>
                <a:latin typeface="Times New Roman" pitchFamily="18" charset="0"/>
                <a:cs typeface="Times New Roman" pitchFamily="18" charset="0"/>
              </a:rPr>
              <a:t>Monitor progress against planned milestones.</a:t>
            </a:r>
          </a:p>
          <a:p>
            <a:pPr algn="just">
              <a:lnSpc>
                <a:spcPct val="120000"/>
              </a:lnSpc>
              <a:spcBef>
                <a:spcPts val="0"/>
              </a:spcBef>
              <a:spcAft>
                <a:spcPts val="1200"/>
              </a:spcAft>
              <a:buClr>
                <a:schemeClr val="accent6"/>
              </a:buClr>
              <a:buFont typeface="Wingdings" panose="05000000000000000000" pitchFamily="2" charset="2"/>
              <a:buChar char="ü"/>
            </a:pPr>
            <a:r>
              <a:rPr lang="en-US" sz="2400" dirty="0">
                <a:solidFill>
                  <a:schemeClr val="tx1"/>
                </a:solidFill>
                <a:latin typeface="Times New Roman" pitchFamily="18" charset="0"/>
                <a:cs typeface="Times New Roman" pitchFamily="18" charset="0"/>
              </a:rPr>
              <a:t>Use tools like Microsoft Project or Trello.</a:t>
            </a:r>
          </a:p>
          <a:p>
            <a:pPr algn="just">
              <a:lnSpc>
                <a:spcPct val="120000"/>
              </a:lnSpc>
              <a:spcBef>
                <a:spcPts val="0"/>
              </a:spcBef>
              <a:spcAft>
                <a:spcPts val="1200"/>
              </a:spcAft>
              <a:buClr>
                <a:schemeClr val="accent6"/>
              </a:buClr>
              <a:buFont typeface="Wingdings" panose="05000000000000000000" pitchFamily="2" charset="2"/>
              <a:buChar char="v"/>
            </a:pPr>
            <a:r>
              <a:rPr lang="en-US" sz="2400" b="1" dirty="0">
                <a:solidFill>
                  <a:schemeClr val="tx1"/>
                </a:solidFill>
                <a:latin typeface="Times New Roman" pitchFamily="18" charset="0"/>
                <a:cs typeface="Times New Roman" pitchFamily="18" charset="0"/>
              </a:rPr>
              <a:t>4. Strategic Reviews and Progress Meetings</a:t>
            </a:r>
          </a:p>
          <a:p>
            <a:pPr algn="just">
              <a:lnSpc>
                <a:spcPct val="120000"/>
              </a:lnSpc>
              <a:spcBef>
                <a:spcPts val="0"/>
              </a:spcBef>
              <a:spcAft>
                <a:spcPts val="1200"/>
              </a:spcAft>
              <a:buClr>
                <a:schemeClr val="accent6"/>
              </a:buClr>
              <a:buFont typeface="Wingdings" panose="05000000000000000000" pitchFamily="2" charset="2"/>
              <a:buChar char="ü"/>
            </a:pPr>
            <a:r>
              <a:rPr lang="en-US" sz="2400" dirty="0">
                <a:solidFill>
                  <a:schemeClr val="tx1"/>
                </a:solidFill>
                <a:latin typeface="Times New Roman" pitchFamily="18" charset="0"/>
                <a:cs typeface="Times New Roman" pitchFamily="18" charset="0"/>
              </a:rPr>
              <a:t>Periodic review sessions with key stakeholders.</a:t>
            </a:r>
          </a:p>
          <a:p>
            <a:pPr algn="just">
              <a:lnSpc>
                <a:spcPct val="120000"/>
              </a:lnSpc>
              <a:spcBef>
                <a:spcPts val="0"/>
              </a:spcBef>
              <a:spcAft>
                <a:spcPts val="1200"/>
              </a:spcAft>
              <a:buClr>
                <a:schemeClr val="accent6"/>
              </a:buClr>
              <a:buFont typeface="Wingdings" panose="05000000000000000000" pitchFamily="2" charset="2"/>
              <a:buChar char="ü"/>
            </a:pPr>
            <a:r>
              <a:rPr lang="en-US" sz="2400" dirty="0">
                <a:solidFill>
                  <a:schemeClr val="tx1"/>
                </a:solidFill>
                <a:latin typeface="Times New Roman" pitchFamily="18" charset="0"/>
                <a:cs typeface="Times New Roman" pitchFamily="18" charset="0"/>
              </a:rPr>
              <a:t>Identify bottlenecks, reassess priorities, and make data-driven decisions.</a:t>
            </a:r>
          </a:p>
        </p:txBody>
      </p:sp>
    </p:spTree>
    <p:extLst>
      <p:ext uri="{BB962C8B-B14F-4D97-AF65-F5344CB8AC3E}">
        <p14:creationId xmlns:p14="http://schemas.microsoft.com/office/powerpoint/2010/main" val="20759989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3CB46-63BF-F06F-2362-3A0F1954C22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BA59380-9EBC-4BB8-C558-46BAA7ACB3F1}"/>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229019FA-54C8-DF87-07D0-F798DF9BEBAA}"/>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B74AD421-21FA-C462-247D-6B13059097CE}"/>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Methods for monitoring and controlling strategic initiatives.</a:t>
            </a:r>
          </a:p>
        </p:txBody>
      </p:sp>
      <p:sp>
        <p:nvSpPr>
          <p:cNvPr id="6" name="Slide Number Placeholder 5">
            <a:extLst>
              <a:ext uri="{FF2B5EF4-FFF2-40B4-BE49-F238E27FC236}">
                <a16:creationId xmlns:a16="http://schemas.microsoft.com/office/drawing/2014/main" id="{236F4F33-5868-2B3B-DB93-E19BE42B5FC0}"/>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70</a:t>
            </a:r>
          </a:p>
        </p:txBody>
      </p:sp>
      <p:sp>
        <p:nvSpPr>
          <p:cNvPr id="7" name="Content Placeholder 2">
            <a:extLst>
              <a:ext uri="{FF2B5EF4-FFF2-40B4-BE49-F238E27FC236}">
                <a16:creationId xmlns:a16="http://schemas.microsoft.com/office/drawing/2014/main" id="{83FE8842-BEE7-1427-93CA-9C6ECB5ED25C}"/>
              </a:ext>
            </a:extLst>
          </p:cNvPr>
          <p:cNvSpPr txBox="1">
            <a:spLocks/>
          </p:cNvSpPr>
          <p:nvPr/>
        </p:nvSpPr>
        <p:spPr>
          <a:xfrm>
            <a:off x="385161" y="1944304"/>
            <a:ext cx="8375266" cy="1982804"/>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endParaRPr lang="en-US" sz="2400" b="1" dirty="0">
              <a:solidFill>
                <a:srgbClr val="FF0000"/>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endParaRPr lang="en-US" dirty="0">
              <a:solidFill>
                <a:schemeClr val="tx1"/>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endParaRPr lang="en-US" dirty="0">
              <a:solidFill>
                <a:schemeClr val="tx1"/>
              </a:solidFill>
              <a:latin typeface="Times New Roman" pitchFamily="18" charset="0"/>
              <a:cs typeface="Times New Roman" pitchFamily="18" charset="0"/>
            </a:endParaRPr>
          </a:p>
          <a:p>
            <a:pPr algn="just">
              <a:lnSpc>
                <a:spcPct val="120000"/>
              </a:lnSpc>
              <a:spcBef>
                <a:spcPts val="0"/>
              </a:spcBef>
              <a:spcAft>
                <a:spcPts val="1200"/>
              </a:spcAft>
              <a:buClr>
                <a:schemeClr val="accent6"/>
              </a:buClr>
              <a:buFont typeface="Wingdings" panose="05000000000000000000" pitchFamily="2" charset="2"/>
              <a:buChar char="v"/>
            </a:pPr>
            <a:r>
              <a:rPr lang="en-US" sz="2100" b="1" dirty="0">
                <a:solidFill>
                  <a:schemeClr val="tx1"/>
                </a:solidFill>
                <a:latin typeface="Times New Roman" pitchFamily="18" charset="0"/>
                <a:cs typeface="Times New Roman" pitchFamily="18" charset="0"/>
              </a:rPr>
              <a:t>5. </a:t>
            </a:r>
            <a:r>
              <a:rPr lang="en-US" b="1" dirty="0">
                <a:solidFill>
                  <a:schemeClr val="tx1"/>
                </a:solidFill>
                <a:latin typeface="Times New Roman" pitchFamily="18" charset="0"/>
                <a:cs typeface="Times New Roman" pitchFamily="18" charset="0"/>
              </a:rPr>
              <a:t>Risk Management Systems</a:t>
            </a:r>
          </a:p>
          <a:p>
            <a:pPr algn="just">
              <a:lnSpc>
                <a:spcPct val="120000"/>
              </a:lnSpc>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Identify potential risks to strategic initiatives.</a:t>
            </a:r>
          </a:p>
          <a:p>
            <a:pPr algn="just">
              <a:lnSpc>
                <a:spcPct val="120000"/>
              </a:lnSpc>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Continuously assess and update risk mitigation plans.</a:t>
            </a:r>
          </a:p>
          <a:p>
            <a:pPr algn="just">
              <a:lnSpc>
                <a:spcPct val="120000"/>
              </a:lnSpc>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Use risk registers or heat maps.</a:t>
            </a:r>
          </a:p>
          <a:p>
            <a:pPr algn="just">
              <a:lnSpc>
                <a:spcPct val="120000"/>
              </a:lnSpc>
              <a:spcBef>
                <a:spcPts val="0"/>
              </a:spcBef>
              <a:spcAft>
                <a:spcPts val="1200"/>
              </a:spcAft>
              <a:buClr>
                <a:schemeClr val="accent6"/>
              </a:buClr>
              <a:buFont typeface="Wingdings" panose="05000000000000000000" pitchFamily="2" charset="2"/>
              <a:buChar char="v"/>
            </a:pPr>
            <a:r>
              <a:rPr lang="en-US" b="1" dirty="0">
                <a:solidFill>
                  <a:schemeClr val="tx1"/>
                </a:solidFill>
                <a:latin typeface="Times New Roman" pitchFamily="18" charset="0"/>
                <a:cs typeface="Times New Roman" pitchFamily="18" charset="0"/>
              </a:rPr>
              <a:t>6. Change Management Processes</a:t>
            </a:r>
          </a:p>
          <a:p>
            <a:pPr algn="just">
              <a:lnSpc>
                <a:spcPct val="120000"/>
              </a:lnSpc>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Monitor organizational readiness and response to strategic changes.</a:t>
            </a:r>
          </a:p>
          <a:p>
            <a:pPr algn="just">
              <a:lnSpc>
                <a:spcPct val="120000"/>
              </a:lnSpc>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Use tools like stakeholder analysis, communication plans, and feedback loops.</a:t>
            </a:r>
          </a:p>
          <a:p>
            <a:pPr algn="just">
              <a:lnSpc>
                <a:spcPct val="120000"/>
              </a:lnSpc>
              <a:spcBef>
                <a:spcPts val="0"/>
              </a:spcBef>
              <a:spcAft>
                <a:spcPts val="1200"/>
              </a:spcAft>
              <a:buClr>
                <a:schemeClr val="accent6"/>
              </a:buClr>
              <a:buFont typeface="Wingdings" panose="05000000000000000000" pitchFamily="2" charset="2"/>
              <a:buChar char="v"/>
            </a:pPr>
            <a:r>
              <a:rPr lang="en-US" b="1" dirty="0">
                <a:solidFill>
                  <a:schemeClr val="tx1"/>
                </a:solidFill>
                <a:latin typeface="Times New Roman" pitchFamily="18" charset="0"/>
                <a:cs typeface="Times New Roman" pitchFamily="18" charset="0"/>
              </a:rPr>
              <a:t>7. Performance Audits and Benchmarking</a:t>
            </a:r>
          </a:p>
          <a:p>
            <a:pPr algn="just">
              <a:lnSpc>
                <a:spcPct val="120000"/>
              </a:lnSpc>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Conduct internal or external audits to evaluate effectiveness.</a:t>
            </a:r>
          </a:p>
          <a:p>
            <a:pPr algn="just">
              <a:lnSpc>
                <a:spcPct val="120000"/>
              </a:lnSpc>
              <a:spcBef>
                <a:spcPts val="0"/>
              </a:spcBef>
              <a:spcAft>
                <a:spcPts val="1200"/>
              </a:spcAft>
              <a:buClr>
                <a:schemeClr val="accent6"/>
              </a:buClr>
              <a:buFont typeface="Wingdings" panose="05000000000000000000" pitchFamily="2" charset="2"/>
              <a:buChar char="ü"/>
            </a:pPr>
            <a:r>
              <a:rPr lang="en-US" dirty="0">
                <a:solidFill>
                  <a:schemeClr val="tx1"/>
                </a:solidFill>
                <a:latin typeface="Times New Roman" pitchFamily="18" charset="0"/>
                <a:cs typeface="Times New Roman" pitchFamily="18" charset="0"/>
              </a:rPr>
              <a:t>Compare results against industry best practices or competitors.</a:t>
            </a:r>
          </a:p>
        </p:txBody>
      </p:sp>
    </p:spTree>
    <p:extLst>
      <p:ext uri="{BB962C8B-B14F-4D97-AF65-F5344CB8AC3E}">
        <p14:creationId xmlns:p14="http://schemas.microsoft.com/office/powerpoint/2010/main" val="11132590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3D3D7-7EF6-A242-3BD8-81342315B8A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FBC9661-68E4-969F-EB2E-9011C0765F61}"/>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345C1023-36F0-99CC-BD42-7B3F5BD3F731}"/>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BCDE4503-427D-6838-CEEF-A1F60B941987}"/>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Methods for monitoring and controlling strategic initiatives.</a:t>
            </a:r>
          </a:p>
        </p:txBody>
      </p:sp>
      <p:sp>
        <p:nvSpPr>
          <p:cNvPr id="6" name="Slide Number Placeholder 5">
            <a:extLst>
              <a:ext uri="{FF2B5EF4-FFF2-40B4-BE49-F238E27FC236}">
                <a16:creationId xmlns:a16="http://schemas.microsoft.com/office/drawing/2014/main" id="{B12B6321-FE8D-A5C4-FA8E-63249676EEDF}"/>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71</a:t>
            </a:r>
          </a:p>
        </p:txBody>
      </p:sp>
      <p:sp>
        <p:nvSpPr>
          <p:cNvPr id="7" name="Content Placeholder 2">
            <a:extLst>
              <a:ext uri="{FF2B5EF4-FFF2-40B4-BE49-F238E27FC236}">
                <a16:creationId xmlns:a16="http://schemas.microsoft.com/office/drawing/2014/main" id="{7F9F7F64-1BF5-3DAD-2F45-050D5160FAB2}"/>
              </a:ext>
            </a:extLst>
          </p:cNvPr>
          <p:cNvSpPr txBox="1">
            <a:spLocks/>
          </p:cNvSpPr>
          <p:nvPr/>
        </p:nvSpPr>
        <p:spPr>
          <a:xfrm>
            <a:off x="385161" y="2165684"/>
            <a:ext cx="8375266" cy="1761424"/>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endParaRPr lang="en-US" sz="2400" b="1" dirty="0">
              <a:solidFill>
                <a:srgbClr val="FF0000"/>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endParaRPr lang="en-US" dirty="0">
              <a:solidFill>
                <a:schemeClr val="tx1"/>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endParaRPr lang="en-US" dirty="0">
              <a:solidFill>
                <a:schemeClr val="tx1"/>
              </a:solidFill>
              <a:latin typeface="Times New Roman" pitchFamily="18" charset="0"/>
              <a:cs typeface="Times New Roman" pitchFamily="18" charset="0"/>
            </a:endParaRPr>
          </a:p>
          <a:p>
            <a:pPr algn="just">
              <a:lnSpc>
                <a:spcPct val="120000"/>
              </a:lnSpc>
              <a:spcBef>
                <a:spcPts val="0"/>
              </a:spcBef>
              <a:spcAft>
                <a:spcPts val="1200"/>
              </a:spcAft>
              <a:buClr>
                <a:schemeClr val="accent6"/>
              </a:buClr>
              <a:buFont typeface="Wingdings" panose="05000000000000000000" pitchFamily="2" charset="2"/>
              <a:buChar char="v"/>
            </a:pPr>
            <a:r>
              <a:rPr lang="en-US" sz="2100" b="1" dirty="0">
                <a:solidFill>
                  <a:schemeClr val="tx1"/>
                </a:solidFill>
                <a:latin typeface="Times New Roman" pitchFamily="18" charset="0"/>
                <a:cs typeface="Times New Roman" pitchFamily="18" charset="0"/>
              </a:rPr>
              <a:t>8. Project and Portfolio Management (PPM) Tools</a:t>
            </a:r>
          </a:p>
          <a:p>
            <a:pPr algn="just">
              <a:lnSpc>
                <a:spcPct val="120000"/>
              </a:lnSpc>
              <a:spcBef>
                <a:spcPts val="0"/>
              </a:spcBef>
              <a:spcAft>
                <a:spcPts val="1200"/>
              </a:spcAft>
              <a:buClr>
                <a:schemeClr val="accent6"/>
              </a:buClr>
              <a:buFont typeface="Wingdings" panose="05000000000000000000" pitchFamily="2" charset="2"/>
              <a:buChar char="ü"/>
            </a:pPr>
            <a:r>
              <a:rPr lang="en-US" sz="2100" dirty="0">
                <a:solidFill>
                  <a:schemeClr val="tx1"/>
                </a:solidFill>
                <a:latin typeface="Times New Roman" pitchFamily="18" charset="0"/>
                <a:cs typeface="Times New Roman" pitchFamily="18" charset="0"/>
              </a:rPr>
              <a:t>Software platforms like Asana, Jira, or Smartsheet help manage multiple strategic projects.</a:t>
            </a:r>
          </a:p>
          <a:p>
            <a:pPr algn="just">
              <a:lnSpc>
                <a:spcPct val="120000"/>
              </a:lnSpc>
              <a:spcBef>
                <a:spcPts val="0"/>
              </a:spcBef>
              <a:spcAft>
                <a:spcPts val="1200"/>
              </a:spcAft>
              <a:buClr>
                <a:schemeClr val="accent6"/>
              </a:buClr>
              <a:buFont typeface="Wingdings" panose="05000000000000000000" pitchFamily="2" charset="2"/>
              <a:buChar char="ü"/>
            </a:pPr>
            <a:r>
              <a:rPr lang="en-US" sz="2100" dirty="0">
                <a:solidFill>
                  <a:schemeClr val="tx1"/>
                </a:solidFill>
                <a:latin typeface="Times New Roman" pitchFamily="18" charset="0"/>
                <a:cs typeface="Times New Roman" pitchFamily="18" charset="0"/>
              </a:rPr>
              <a:t>Enable real-time reporting and resource allocation.</a:t>
            </a:r>
          </a:p>
          <a:p>
            <a:pPr algn="just">
              <a:lnSpc>
                <a:spcPct val="120000"/>
              </a:lnSpc>
              <a:spcBef>
                <a:spcPts val="0"/>
              </a:spcBef>
              <a:spcAft>
                <a:spcPts val="1200"/>
              </a:spcAft>
              <a:buClr>
                <a:schemeClr val="accent6"/>
              </a:buClr>
              <a:buFont typeface="Wingdings" panose="05000000000000000000" pitchFamily="2" charset="2"/>
              <a:buChar char="v"/>
            </a:pPr>
            <a:r>
              <a:rPr lang="en-US" sz="2100" b="1" dirty="0">
                <a:solidFill>
                  <a:schemeClr val="tx1"/>
                </a:solidFill>
                <a:latin typeface="Times New Roman" pitchFamily="18" charset="0"/>
                <a:cs typeface="Times New Roman" pitchFamily="18" charset="0"/>
              </a:rPr>
              <a:t>9. Budgetary Controls and Financial Analysis</a:t>
            </a:r>
          </a:p>
          <a:p>
            <a:pPr algn="just">
              <a:lnSpc>
                <a:spcPct val="120000"/>
              </a:lnSpc>
              <a:spcBef>
                <a:spcPts val="0"/>
              </a:spcBef>
              <a:spcAft>
                <a:spcPts val="1200"/>
              </a:spcAft>
              <a:buClr>
                <a:schemeClr val="accent6"/>
              </a:buClr>
              <a:buFont typeface="Wingdings" panose="05000000000000000000" pitchFamily="2" charset="2"/>
              <a:buChar char="ü"/>
            </a:pPr>
            <a:r>
              <a:rPr lang="en-US" sz="2100" dirty="0">
                <a:solidFill>
                  <a:schemeClr val="tx1"/>
                </a:solidFill>
                <a:latin typeface="Times New Roman" pitchFamily="18" charset="0"/>
                <a:cs typeface="Times New Roman" pitchFamily="18" charset="0"/>
              </a:rPr>
              <a:t>Monitor expenditures vs. budgeted amounts.</a:t>
            </a:r>
          </a:p>
          <a:p>
            <a:pPr algn="just">
              <a:lnSpc>
                <a:spcPct val="120000"/>
              </a:lnSpc>
              <a:spcBef>
                <a:spcPts val="0"/>
              </a:spcBef>
              <a:spcAft>
                <a:spcPts val="1200"/>
              </a:spcAft>
              <a:buClr>
                <a:schemeClr val="accent6"/>
              </a:buClr>
              <a:buFont typeface="Wingdings" panose="05000000000000000000" pitchFamily="2" charset="2"/>
              <a:buChar char="ü"/>
            </a:pPr>
            <a:r>
              <a:rPr lang="en-US" sz="2100" dirty="0">
                <a:solidFill>
                  <a:schemeClr val="tx1"/>
                </a:solidFill>
                <a:latin typeface="Times New Roman" pitchFamily="18" charset="0"/>
                <a:cs typeface="Times New Roman" pitchFamily="18" charset="0"/>
              </a:rPr>
              <a:t>Analyze cost-benefit ratios and ROI on strategic initiatives.</a:t>
            </a:r>
          </a:p>
          <a:p>
            <a:pPr algn="just">
              <a:lnSpc>
                <a:spcPct val="120000"/>
              </a:lnSpc>
              <a:spcBef>
                <a:spcPts val="0"/>
              </a:spcBef>
              <a:spcAft>
                <a:spcPts val="1200"/>
              </a:spcAft>
              <a:buClr>
                <a:schemeClr val="accent6"/>
              </a:buClr>
              <a:buFont typeface="Wingdings" panose="05000000000000000000" pitchFamily="2" charset="2"/>
              <a:buChar char="v"/>
            </a:pPr>
            <a:r>
              <a:rPr lang="en-US" sz="2100" b="1" dirty="0">
                <a:solidFill>
                  <a:schemeClr val="tx1"/>
                </a:solidFill>
                <a:latin typeface="Times New Roman" pitchFamily="18" charset="0"/>
                <a:cs typeface="Times New Roman" pitchFamily="18" charset="0"/>
              </a:rPr>
              <a:t>10. Dashboards and Real-Time Analytics</a:t>
            </a:r>
          </a:p>
          <a:p>
            <a:pPr algn="just">
              <a:lnSpc>
                <a:spcPct val="120000"/>
              </a:lnSpc>
              <a:spcBef>
                <a:spcPts val="0"/>
              </a:spcBef>
              <a:spcAft>
                <a:spcPts val="1200"/>
              </a:spcAft>
              <a:buClr>
                <a:schemeClr val="accent6"/>
              </a:buClr>
              <a:buFont typeface="Wingdings" panose="05000000000000000000" pitchFamily="2" charset="2"/>
              <a:buChar char="ü"/>
            </a:pPr>
            <a:r>
              <a:rPr lang="en-US" sz="2100" dirty="0">
                <a:solidFill>
                  <a:schemeClr val="tx1"/>
                </a:solidFill>
                <a:latin typeface="Times New Roman" pitchFamily="18" charset="0"/>
                <a:cs typeface="Times New Roman" pitchFamily="18" charset="0"/>
              </a:rPr>
              <a:t>Visual, data-driven tools that provide real-time insights into initiative status.</a:t>
            </a:r>
          </a:p>
          <a:p>
            <a:pPr algn="just">
              <a:lnSpc>
                <a:spcPct val="120000"/>
              </a:lnSpc>
              <a:spcBef>
                <a:spcPts val="0"/>
              </a:spcBef>
              <a:spcAft>
                <a:spcPts val="1200"/>
              </a:spcAft>
              <a:buClr>
                <a:schemeClr val="accent6"/>
              </a:buClr>
              <a:buFont typeface="Wingdings" panose="05000000000000000000" pitchFamily="2" charset="2"/>
              <a:buChar char="ü"/>
            </a:pPr>
            <a:r>
              <a:rPr lang="en-US" sz="2100" dirty="0">
                <a:solidFill>
                  <a:schemeClr val="tx1"/>
                </a:solidFill>
                <a:latin typeface="Times New Roman" pitchFamily="18" charset="0"/>
                <a:cs typeface="Times New Roman" pitchFamily="18" charset="0"/>
              </a:rPr>
              <a:t>Support faster, informed decision-making.</a:t>
            </a:r>
          </a:p>
        </p:txBody>
      </p:sp>
    </p:spTree>
    <p:extLst>
      <p:ext uri="{BB962C8B-B14F-4D97-AF65-F5344CB8AC3E}">
        <p14:creationId xmlns:p14="http://schemas.microsoft.com/office/powerpoint/2010/main" val="31301941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52624-23DB-19C9-EC51-E0FA7EB589D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CED1506-94CC-236E-DD88-6750A1078605}"/>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6C583859-3A7C-BE0B-B925-35391C1ACB4C}"/>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252D635C-F17D-EE81-338B-1F318D36EA0A}"/>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Methods for monitoring and controlling strategic initiatives.</a:t>
            </a:r>
          </a:p>
        </p:txBody>
      </p:sp>
      <p:sp>
        <p:nvSpPr>
          <p:cNvPr id="6" name="Slide Number Placeholder 5">
            <a:extLst>
              <a:ext uri="{FF2B5EF4-FFF2-40B4-BE49-F238E27FC236}">
                <a16:creationId xmlns:a16="http://schemas.microsoft.com/office/drawing/2014/main" id="{113CEFD1-062A-C5C2-95F7-E4442E510644}"/>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72</a:t>
            </a:r>
          </a:p>
        </p:txBody>
      </p:sp>
      <p:sp>
        <p:nvSpPr>
          <p:cNvPr id="7" name="Content Placeholder 2">
            <a:extLst>
              <a:ext uri="{FF2B5EF4-FFF2-40B4-BE49-F238E27FC236}">
                <a16:creationId xmlns:a16="http://schemas.microsoft.com/office/drawing/2014/main" id="{21A9518D-81C8-0A93-22FD-F7AA11D4426B}"/>
              </a:ext>
            </a:extLst>
          </p:cNvPr>
          <p:cNvSpPr txBox="1">
            <a:spLocks/>
          </p:cNvSpPr>
          <p:nvPr/>
        </p:nvSpPr>
        <p:spPr>
          <a:xfrm>
            <a:off x="385161" y="2165684"/>
            <a:ext cx="8375266" cy="1761424"/>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endParaRPr lang="en-US" sz="2400" b="1" dirty="0">
              <a:solidFill>
                <a:srgbClr val="FF0000"/>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endParaRPr lang="en-US" dirty="0">
              <a:solidFill>
                <a:schemeClr val="tx1"/>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endParaRPr lang="en-US" dirty="0">
              <a:solidFill>
                <a:schemeClr val="tx1"/>
              </a:solidFill>
              <a:latin typeface="Times New Roman" pitchFamily="18" charset="0"/>
              <a:cs typeface="Times New Roman" pitchFamily="18" charset="0"/>
            </a:endParaRPr>
          </a:p>
          <a:p>
            <a:pPr algn="just">
              <a:lnSpc>
                <a:spcPct val="120000"/>
              </a:lnSpc>
              <a:spcBef>
                <a:spcPts val="0"/>
              </a:spcBef>
              <a:spcAft>
                <a:spcPts val="1200"/>
              </a:spcAft>
              <a:buClr>
                <a:schemeClr val="accent6"/>
              </a:buClr>
              <a:buFont typeface="Wingdings" panose="05000000000000000000" pitchFamily="2" charset="2"/>
              <a:buChar char="v"/>
            </a:pPr>
            <a:r>
              <a:rPr lang="en-US" sz="2100" b="1" dirty="0">
                <a:solidFill>
                  <a:schemeClr val="tx1"/>
                </a:solidFill>
                <a:latin typeface="Times New Roman" pitchFamily="18" charset="0"/>
                <a:cs typeface="Times New Roman" pitchFamily="18" charset="0"/>
              </a:rPr>
              <a:t>Example: Balanced Scorecard of a private secondary school for monitoring and controlling strategic initiatives.</a:t>
            </a:r>
          </a:p>
          <a:p>
            <a:pPr algn="just">
              <a:lnSpc>
                <a:spcPct val="120000"/>
              </a:lnSpc>
              <a:spcBef>
                <a:spcPts val="0"/>
              </a:spcBef>
              <a:spcAft>
                <a:spcPts val="1200"/>
              </a:spcAft>
              <a:buClr>
                <a:schemeClr val="accent6"/>
              </a:buClr>
              <a:buFont typeface="Wingdings" panose="05000000000000000000" pitchFamily="2" charset="2"/>
              <a:buChar char="ü"/>
            </a:pPr>
            <a:r>
              <a:rPr lang="en-US" sz="2100" dirty="0">
                <a:solidFill>
                  <a:schemeClr val="tx1"/>
                </a:solidFill>
                <a:latin typeface="Times New Roman" pitchFamily="18" charset="0"/>
                <a:cs typeface="Times New Roman" pitchFamily="18" charset="0"/>
              </a:rPr>
              <a:t>The BSC is structured around the four standard perspectives: Financial, Customer (Students &amp; Parents), Internal Processes, and Learning &amp; Growth.</a:t>
            </a:r>
          </a:p>
          <a:p>
            <a:pPr algn="just">
              <a:lnSpc>
                <a:spcPct val="120000"/>
              </a:lnSpc>
              <a:spcBef>
                <a:spcPts val="0"/>
              </a:spcBef>
              <a:spcAft>
                <a:spcPts val="1200"/>
              </a:spcAft>
              <a:buClr>
                <a:schemeClr val="accent6"/>
              </a:buClr>
              <a:buFont typeface="Wingdings" panose="05000000000000000000" pitchFamily="2" charset="2"/>
              <a:buChar char="ü"/>
            </a:pPr>
            <a:r>
              <a:rPr lang="en-US" sz="2100" dirty="0">
                <a:solidFill>
                  <a:schemeClr val="tx1"/>
                </a:solidFill>
                <a:latin typeface="Times New Roman" pitchFamily="18" charset="0"/>
                <a:cs typeface="Times New Roman" pitchFamily="18" charset="0"/>
              </a:rPr>
              <a:t>Here is a sample Balanced Scorecard (BSC) tailored for a private secondary school to effectively monitor and control its strategic initiatives.</a:t>
            </a:r>
          </a:p>
        </p:txBody>
      </p:sp>
    </p:spTree>
    <p:extLst>
      <p:ext uri="{BB962C8B-B14F-4D97-AF65-F5344CB8AC3E}">
        <p14:creationId xmlns:p14="http://schemas.microsoft.com/office/powerpoint/2010/main" val="16146133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20C85-62B2-8654-9ECA-790AD4159CD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650639C-B12D-A878-75C2-614EED767078}"/>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8044ECEA-1BAE-E82F-BB3A-350187C7C56C}"/>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DAE8E916-6B84-A643-F915-F741E2F561BA}"/>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Methods for monitoring and controlling strategic initiatives.</a:t>
            </a:r>
          </a:p>
        </p:txBody>
      </p:sp>
      <p:sp>
        <p:nvSpPr>
          <p:cNvPr id="6" name="Slide Number Placeholder 5">
            <a:extLst>
              <a:ext uri="{FF2B5EF4-FFF2-40B4-BE49-F238E27FC236}">
                <a16:creationId xmlns:a16="http://schemas.microsoft.com/office/drawing/2014/main" id="{38D5F47F-F341-7529-95D6-98A40C555A78}"/>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73</a:t>
            </a:r>
          </a:p>
        </p:txBody>
      </p:sp>
      <p:sp>
        <p:nvSpPr>
          <p:cNvPr id="7" name="Content Placeholder 2">
            <a:extLst>
              <a:ext uri="{FF2B5EF4-FFF2-40B4-BE49-F238E27FC236}">
                <a16:creationId xmlns:a16="http://schemas.microsoft.com/office/drawing/2014/main" id="{61DE4BA0-5EA6-7545-7DFD-F07A149A1BF4}"/>
              </a:ext>
            </a:extLst>
          </p:cNvPr>
          <p:cNvSpPr txBox="1">
            <a:spLocks/>
          </p:cNvSpPr>
          <p:nvPr/>
        </p:nvSpPr>
        <p:spPr>
          <a:xfrm>
            <a:off x="385161" y="2165684"/>
            <a:ext cx="8375266" cy="1761424"/>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endParaRPr lang="en-US" sz="2400" b="1" dirty="0">
              <a:solidFill>
                <a:srgbClr val="FF0000"/>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endParaRPr lang="en-US" dirty="0">
              <a:solidFill>
                <a:schemeClr val="tx1"/>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endParaRPr lang="en-US" dirty="0">
              <a:solidFill>
                <a:schemeClr val="tx1"/>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49FD61E1-BEA0-5E83-5B48-8796F835110E}"/>
              </a:ext>
            </a:extLst>
          </p:cNvPr>
          <p:cNvPicPr>
            <a:picLocks noChangeAspect="1"/>
          </p:cNvPicPr>
          <p:nvPr/>
        </p:nvPicPr>
        <p:blipFill>
          <a:blip r:embed="rId3"/>
          <a:stretch>
            <a:fillRect/>
          </a:stretch>
        </p:blipFill>
        <p:spPr>
          <a:xfrm>
            <a:off x="306387" y="1145406"/>
            <a:ext cx="8503782" cy="5074149"/>
          </a:xfrm>
          <a:prstGeom prst="rect">
            <a:avLst/>
          </a:prstGeom>
        </p:spPr>
      </p:pic>
    </p:spTree>
    <p:extLst>
      <p:ext uri="{BB962C8B-B14F-4D97-AF65-F5344CB8AC3E}">
        <p14:creationId xmlns:p14="http://schemas.microsoft.com/office/powerpoint/2010/main" val="42848898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14599-E94F-F952-245D-16582B920C1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87EC86F-C7D1-A18B-78FD-CD90A482AEB6}"/>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55F04723-843B-7CE3-FAA3-9ABE8981080D}"/>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511E2D75-E239-D373-2EAE-12A8361C7D3A}"/>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Methods for monitoring and controlling strategic initiatives.</a:t>
            </a:r>
          </a:p>
        </p:txBody>
      </p:sp>
      <p:sp>
        <p:nvSpPr>
          <p:cNvPr id="6" name="Slide Number Placeholder 5">
            <a:extLst>
              <a:ext uri="{FF2B5EF4-FFF2-40B4-BE49-F238E27FC236}">
                <a16:creationId xmlns:a16="http://schemas.microsoft.com/office/drawing/2014/main" id="{998A4DB4-2B35-25F8-62C2-D9159616AE52}"/>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72</a:t>
            </a:r>
          </a:p>
        </p:txBody>
      </p:sp>
      <p:sp>
        <p:nvSpPr>
          <p:cNvPr id="7" name="Content Placeholder 2">
            <a:extLst>
              <a:ext uri="{FF2B5EF4-FFF2-40B4-BE49-F238E27FC236}">
                <a16:creationId xmlns:a16="http://schemas.microsoft.com/office/drawing/2014/main" id="{348537D1-56D5-647F-66D8-1EDCD43A03DE}"/>
              </a:ext>
            </a:extLst>
          </p:cNvPr>
          <p:cNvSpPr txBox="1">
            <a:spLocks/>
          </p:cNvSpPr>
          <p:nvPr/>
        </p:nvSpPr>
        <p:spPr>
          <a:xfrm>
            <a:off x="385161" y="2165684"/>
            <a:ext cx="8375266" cy="1761424"/>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endParaRPr lang="en-US" sz="2400" b="1" dirty="0">
              <a:solidFill>
                <a:srgbClr val="FF0000"/>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endParaRPr lang="en-US" dirty="0">
              <a:solidFill>
                <a:schemeClr val="tx1"/>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endParaRPr lang="en-US" dirty="0">
              <a:solidFill>
                <a:schemeClr val="tx1"/>
              </a:solidFill>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id="{B1AC8AEA-3275-4F5E-348B-DAA57801941C}"/>
              </a:ext>
            </a:extLst>
          </p:cNvPr>
          <p:cNvPicPr>
            <a:picLocks noChangeAspect="1"/>
          </p:cNvPicPr>
          <p:nvPr/>
        </p:nvPicPr>
        <p:blipFill>
          <a:blip r:embed="rId3"/>
          <a:stretch>
            <a:fillRect/>
          </a:stretch>
        </p:blipFill>
        <p:spPr>
          <a:xfrm>
            <a:off x="306386" y="1213537"/>
            <a:ext cx="8532815" cy="5316915"/>
          </a:xfrm>
          <a:prstGeom prst="rect">
            <a:avLst/>
          </a:prstGeom>
        </p:spPr>
      </p:pic>
    </p:spTree>
    <p:extLst>
      <p:ext uri="{BB962C8B-B14F-4D97-AF65-F5344CB8AC3E}">
        <p14:creationId xmlns:p14="http://schemas.microsoft.com/office/powerpoint/2010/main" val="35641009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C96BD-EC4E-4B04-A8F0-FC02007B53D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7400E17-1162-9C38-8A32-D36BEEE68FB5}"/>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554C87F5-AE8F-9B50-3E81-6D9320BF0FC2}"/>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D7B31F08-B95A-4651-A472-2C5FBD59F635}"/>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Methods for monitoring and controlling strategic initiatives.</a:t>
            </a:r>
          </a:p>
        </p:txBody>
      </p:sp>
      <p:sp>
        <p:nvSpPr>
          <p:cNvPr id="6" name="Slide Number Placeholder 5">
            <a:extLst>
              <a:ext uri="{FF2B5EF4-FFF2-40B4-BE49-F238E27FC236}">
                <a16:creationId xmlns:a16="http://schemas.microsoft.com/office/drawing/2014/main" id="{5580CB73-7A1F-8F12-D74D-304DE8CD4631}"/>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72</a:t>
            </a:r>
          </a:p>
        </p:txBody>
      </p:sp>
      <p:sp>
        <p:nvSpPr>
          <p:cNvPr id="7" name="Content Placeholder 2">
            <a:extLst>
              <a:ext uri="{FF2B5EF4-FFF2-40B4-BE49-F238E27FC236}">
                <a16:creationId xmlns:a16="http://schemas.microsoft.com/office/drawing/2014/main" id="{1D4BF93D-9DE3-7E0B-B262-E425161AC860}"/>
              </a:ext>
            </a:extLst>
          </p:cNvPr>
          <p:cNvSpPr txBox="1">
            <a:spLocks/>
          </p:cNvSpPr>
          <p:nvPr/>
        </p:nvSpPr>
        <p:spPr>
          <a:xfrm>
            <a:off x="385161" y="2165684"/>
            <a:ext cx="8375266" cy="1761424"/>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endParaRPr lang="en-US" sz="2400" b="1" dirty="0">
              <a:solidFill>
                <a:srgbClr val="FF0000"/>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endParaRPr lang="en-US" dirty="0">
              <a:solidFill>
                <a:schemeClr val="tx1"/>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endParaRPr lang="en-US" dirty="0">
              <a:solidFill>
                <a:schemeClr val="tx1"/>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A2E00FAC-F56B-11E2-45F9-5493754092AA}"/>
              </a:ext>
            </a:extLst>
          </p:cNvPr>
          <p:cNvPicPr>
            <a:picLocks noChangeAspect="1"/>
          </p:cNvPicPr>
          <p:nvPr/>
        </p:nvPicPr>
        <p:blipFill>
          <a:blip r:embed="rId3"/>
          <a:stretch>
            <a:fillRect/>
          </a:stretch>
        </p:blipFill>
        <p:spPr>
          <a:xfrm>
            <a:off x="306386" y="1213538"/>
            <a:ext cx="8532815" cy="5235387"/>
          </a:xfrm>
          <a:prstGeom prst="rect">
            <a:avLst/>
          </a:prstGeom>
        </p:spPr>
      </p:pic>
    </p:spTree>
    <p:extLst>
      <p:ext uri="{BB962C8B-B14F-4D97-AF65-F5344CB8AC3E}">
        <p14:creationId xmlns:p14="http://schemas.microsoft.com/office/powerpoint/2010/main" val="360980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A04E3-11A6-32E1-C454-B8B8DEFED47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0AE8DDD-69BB-A02F-53F2-6B0B6D9FAC34}"/>
              </a:ext>
            </a:extLst>
          </p:cNvPr>
          <p:cNvSpPr/>
          <p:nvPr/>
        </p:nvSpPr>
        <p:spPr>
          <a:xfrm>
            <a:off x="1405288" y="229474"/>
            <a:ext cx="6246796" cy="5911444"/>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5DC5E68E-39D0-5A50-EEF0-B030CF0EA9A1}"/>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E939CEDB-35F4-4F28-5D0B-CA954EA179BC}"/>
              </a:ext>
            </a:extLst>
          </p:cNvPr>
          <p:cNvSpPr>
            <a:spLocks noGrp="1"/>
          </p:cNvSpPr>
          <p:nvPr>
            <p:ph idx="1"/>
          </p:nvPr>
        </p:nvSpPr>
        <p:spPr>
          <a:xfrm>
            <a:off x="588729" y="327546"/>
            <a:ext cx="8250472" cy="581173"/>
          </a:xfrm>
        </p:spPr>
        <p:txBody>
          <a:bodyPr>
            <a:noAutofit/>
          </a:bodyPr>
          <a:lstStyle/>
          <a:p>
            <a:pPr marL="0" indent="0" algn="just">
              <a:buNone/>
            </a:pPr>
            <a:r>
              <a:rPr lang="en-US" sz="2000" b="1" cap="all" dirty="0">
                <a:solidFill>
                  <a:schemeClr val="bg1"/>
                </a:solidFill>
                <a:latin typeface="Gisha" pitchFamily="34" charset="-79"/>
                <a:cs typeface="Gisha" pitchFamily="34" charset="-79"/>
              </a:rPr>
              <a:t>foundations of strategic management and its significance.</a:t>
            </a:r>
          </a:p>
        </p:txBody>
      </p:sp>
      <p:sp>
        <p:nvSpPr>
          <p:cNvPr id="6" name="Slide Number Placeholder 5">
            <a:extLst>
              <a:ext uri="{FF2B5EF4-FFF2-40B4-BE49-F238E27FC236}">
                <a16:creationId xmlns:a16="http://schemas.microsoft.com/office/drawing/2014/main" id="{F43087BA-6EF1-0989-C7E2-56154F14C923}"/>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8</a:t>
            </a:r>
          </a:p>
        </p:txBody>
      </p:sp>
      <p:sp>
        <p:nvSpPr>
          <p:cNvPr id="7" name="Content Placeholder 2">
            <a:extLst>
              <a:ext uri="{FF2B5EF4-FFF2-40B4-BE49-F238E27FC236}">
                <a16:creationId xmlns:a16="http://schemas.microsoft.com/office/drawing/2014/main" id="{DEB9D714-B1B0-891A-5B3D-1363F7788B18}"/>
              </a:ext>
            </a:extLst>
          </p:cNvPr>
          <p:cNvSpPr txBox="1">
            <a:spLocks/>
          </p:cNvSpPr>
          <p:nvPr/>
        </p:nvSpPr>
        <p:spPr>
          <a:xfrm>
            <a:off x="529389" y="3917481"/>
            <a:ext cx="8027470" cy="1212783"/>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34950" indent="-234950" algn="just">
              <a:lnSpc>
                <a:spcPct val="200000"/>
              </a:lnSpc>
              <a:spcBef>
                <a:spcPts val="0"/>
              </a:spcBef>
              <a:spcAft>
                <a:spcPts val="1200"/>
              </a:spcAft>
              <a:buClr>
                <a:schemeClr val="accent6"/>
              </a:buClr>
              <a:buFont typeface="Wingdings" pitchFamily="2" charset="2"/>
              <a:buChar char="v"/>
            </a:pPr>
            <a:endParaRPr lang="en-US" sz="2400" dirty="0">
              <a:solidFill>
                <a:schemeClr val="tx1"/>
              </a:solidFill>
              <a:latin typeface="Times New Roman" pitchFamily="18" charset="0"/>
              <a:cs typeface="Times New Roman" pitchFamily="18" charset="0"/>
            </a:endParaRPr>
          </a:p>
          <a:p>
            <a:pPr marL="234950" indent="-234950" algn="just">
              <a:lnSpc>
                <a:spcPct val="120000"/>
              </a:lnSpc>
              <a:spcBef>
                <a:spcPts val="0"/>
              </a:spcBef>
              <a:spcAft>
                <a:spcPts val="1200"/>
              </a:spcAft>
              <a:buClr>
                <a:schemeClr val="accent6"/>
              </a:buClr>
              <a:buFont typeface="Wingdings" pitchFamily="2" charset="2"/>
              <a:buChar char="v"/>
            </a:pPr>
            <a:endParaRPr lang="en-US" dirty="0">
              <a:solidFill>
                <a:schemeClr val="tx1"/>
              </a:solidFill>
              <a:latin typeface="Times New Roman" pitchFamily="18" charset="0"/>
              <a:cs typeface="Times New Roman" pitchFamily="18" charset="0"/>
            </a:endParaRPr>
          </a:p>
        </p:txBody>
      </p:sp>
      <p:pic>
        <p:nvPicPr>
          <p:cNvPr id="9" name="Picture 8" descr="Understanding the Four Levels of Strategy">
            <a:extLst>
              <a:ext uri="{FF2B5EF4-FFF2-40B4-BE49-F238E27FC236}">
                <a16:creationId xmlns:a16="http://schemas.microsoft.com/office/drawing/2014/main" id="{3C34BE02-F9EC-9483-63F1-D776F1C71B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399" y="1006791"/>
            <a:ext cx="6920565" cy="5851209"/>
          </a:xfrm>
          <a:prstGeom prst="rect">
            <a:avLst/>
          </a:prstGeom>
          <a:noFill/>
          <a:ln>
            <a:noFill/>
          </a:ln>
        </p:spPr>
      </p:pic>
    </p:spTree>
    <p:extLst>
      <p:ext uri="{BB962C8B-B14F-4D97-AF65-F5344CB8AC3E}">
        <p14:creationId xmlns:p14="http://schemas.microsoft.com/office/powerpoint/2010/main" val="555937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6A9FD-14A3-8406-21F8-9E52692ECCC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943C1D5-9FD6-9873-1182-F10E18CF3B4D}"/>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F7884FFD-410C-7A1E-0781-599C46507C22}"/>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DDFB2771-D790-7684-6A2F-97EB7A9449C6}"/>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Methods for monitoring and controlling strategic initiatives.</a:t>
            </a:r>
          </a:p>
        </p:txBody>
      </p:sp>
      <p:sp>
        <p:nvSpPr>
          <p:cNvPr id="6" name="Slide Number Placeholder 5">
            <a:extLst>
              <a:ext uri="{FF2B5EF4-FFF2-40B4-BE49-F238E27FC236}">
                <a16:creationId xmlns:a16="http://schemas.microsoft.com/office/drawing/2014/main" id="{E821DD95-5B47-E54B-5D3D-62E3B2732B1C}"/>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72</a:t>
            </a:r>
          </a:p>
        </p:txBody>
      </p:sp>
      <p:sp>
        <p:nvSpPr>
          <p:cNvPr id="7" name="Content Placeholder 2">
            <a:extLst>
              <a:ext uri="{FF2B5EF4-FFF2-40B4-BE49-F238E27FC236}">
                <a16:creationId xmlns:a16="http://schemas.microsoft.com/office/drawing/2014/main" id="{66E63716-6B75-0483-6553-0F5877926160}"/>
              </a:ext>
            </a:extLst>
          </p:cNvPr>
          <p:cNvSpPr txBox="1">
            <a:spLocks/>
          </p:cNvSpPr>
          <p:nvPr/>
        </p:nvSpPr>
        <p:spPr>
          <a:xfrm>
            <a:off x="385161" y="2165684"/>
            <a:ext cx="8375266" cy="1761424"/>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spcBef>
                <a:spcPts val="0"/>
              </a:spcBef>
              <a:spcAft>
                <a:spcPts val="1200"/>
              </a:spcAft>
              <a:buNone/>
            </a:pPr>
            <a:endParaRPr lang="en-US" sz="2400" b="1" dirty="0">
              <a:solidFill>
                <a:srgbClr val="FF0000"/>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endParaRPr lang="en-US" dirty="0">
              <a:solidFill>
                <a:schemeClr val="tx1"/>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endParaRPr lang="en-US" dirty="0">
              <a:solidFill>
                <a:schemeClr val="tx1"/>
              </a:solidFill>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id="{C81850E3-CC81-E9E1-6688-456D652E8EFD}"/>
              </a:ext>
            </a:extLst>
          </p:cNvPr>
          <p:cNvPicPr>
            <a:picLocks noChangeAspect="1"/>
          </p:cNvPicPr>
          <p:nvPr/>
        </p:nvPicPr>
        <p:blipFill>
          <a:blip r:embed="rId3"/>
          <a:stretch>
            <a:fillRect/>
          </a:stretch>
        </p:blipFill>
        <p:spPr>
          <a:xfrm>
            <a:off x="385161" y="1126156"/>
            <a:ext cx="8425008" cy="5404297"/>
          </a:xfrm>
          <a:prstGeom prst="rect">
            <a:avLst/>
          </a:prstGeom>
        </p:spPr>
      </p:pic>
    </p:spTree>
    <p:extLst>
      <p:ext uri="{BB962C8B-B14F-4D97-AF65-F5344CB8AC3E}">
        <p14:creationId xmlns:p14="http://schemas.microsoft.com/office/powerpoint/2010/main" val="14243137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B05F4-61D2-31A7-6AFB-7C959BF20C2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C535E33-E9D0-AB1F-2CAE-BBC606B3675C}"/>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F621D903-A511-A7E4-5074-ED1EC73D05BC}"/>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1F4921F4-2937-0AAA-EEB7-60AC6DB7BE9B}"/>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theories of strategic management</a:t>
            </a:r>
          </a:p>
        </p:txBody>
      </p:sp>
      <p:sp>
        <p:nvSpPr>
          <p:cNvPr id="6" name="Slide Number Placeholder 5">
            <a:extLst>
              <a:ext uri="{FF2B5EF4-FFF2-40B4-BE49-F238E27FC236}">
                <a16:creationId xmlns:a16="http://schemas.microsoft.com/office/drawing/2014/main" id="{03D5F63E-9D6A-C0FD-08F6-BFEEE0427CA8}"/>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77</a:t>
            </a:r>
          </a:p>
        </p:txBody>
      </p:sp>
      <p:sp>
        <p:nvSpPr>
          <p:cNvPr id="7" name="Content Placeholder 2">
            <a:extLst>
              <a:ext uri="{FF2B5EF4-FFF2-40B4-BE49-F238E27FC236}">
                <a16:creationId xmlns:a16="http://schemas.microsoft.com/office/drawing/2014/main" id="{39D4D7CC-5112-09FB-8FC8-1D5A23B35C0A}"/>
              </a:ext>
            </a:extLst>
          </p:cNvPr>
          <p:cNvSpPr txBox="1">
            <a:spLocks/>
          </p:cNvSpPr>
          <p:nvPr/>
        </p:nvSpPr>
        <p:spPr>
          <a:xfrm>
            <a:off x="385161" y="2618072"/>
            <a:ext cx="8375266" cy="2954954"/>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spcBef>
                <a:spcPts val="0"/>
              </a:spcBef>
              <a:spcAft>
                <a:spcPts val="1200"/>
              </a:spcAft>
              <a:buNone/>
            </a:pPr>
            <a:r>
              <a:rPr lang="en-US" sz="2400" dirty="0">
                <a:solidFill>
                  <a:schemeClr val="tx1"/>
                </a:solidFill>
                <a:latin typeface="Times New Roman" pitchFamily="18" charset="0"/>
                <a:cs typeface="Times New Roman" pitchFamily="18" charset="0"/>
              </a:rPr>
              <a:t>Theories of strategic management provide frameworks and perspectives that help organizations understand how to formulate, implement, and evaluate strategies to achieve competitive advantage. Below are the major theories of strategic management:</a:t>
            </a:r>
          </a:p>
          <a:p>
            <a:pPr marL="0" indent="0" algn="just">
              <a:spcBef>
                <a:spcPts val="0"/>
              </a:spcBef>
              <a:spcAft>
                <a:spcPts val="1200"/>
              </a:spcAft>
              <a:buNone/>
            </a:pPr>
            <a:r>
              <a:rPr lang="en-US" sz="2400" dirty="0">
                <a:solidFill>
                  <a:schemeClr val="tx1"/>
                </a:solidFill>
                <a:latin typeface="Times New Roman" pitchFamily="18" charset="0"/>
                <a:cs typeface="Times New Roman" pitchFamily="18" charset="0"/>
              </a:rPr>
              <a:t>1. </a:t>
            </a:r>
            <a:r>
              <a:rPr lang="en-US" sz="2400" b="1" dirty="0">
                <a:solidFill>
                  <a:schemeClr val="tx1"/>
                </a:solidFill>
                <a:latin typeface="Times New Roman" pitchFamily="18" charset="0"/>
                <a:cs typeface="Times New Roman" pitchFamily="18" charset="0"/>
              </a:rPr>
              <a:t>Classical (or Planning) Theory</a:t>
            </a:r>
          </a:p>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Key idea: </a:t>
            </a:r>
            <a:r>
              <a:rPr lang="en-US" sz="2400" dirty="0">
                <a:solidFill>
                  <a:schemeClr val="tx1"/>
                </a:solidFill>
                <a:latin typeface="Times New Roman" pitchFamily="18" charset="0"/>
                <a:cs typeface="Times New Roman" pitchFamily="18" charset="0"/>
              </a:rPr>
              <a:t>Strategy is a rational, deliberate process of planning by top management. </a:t>
            </a:r>
          </a:p>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Proponents: </a:t>
            </a:r>
            <a:r>
              <a:rPr lang="en-US" sz="2400" dirty="0">
                <a:solidFill>
                  <a:schemeClr val="tx1"/>
                </a:solidFill>
                <a:latin typeface="Times New Roman" pitchFamily="18" charset="0"/>
                <a:cs typeface="Times New Roman" pitchFamily="18" charset="0"/>
              </a:rPr>
              <a:t>Igor Ansoff, Michael </a:t>
            </a:r>
            <a:r>
              <a:rPr lang="en-US" sz="2400" dirty="0" err="1">
                <a:solidFill>
                  <a:schemeClr val="tx1"/>
                </a:solidFill>
                <a:latin typeface="Times New Roman" pitchFamily="18" charset="0"/>
                <a:cs typeface="Times New Roman" pitchFamily="18" charset="0"/>
              </a:rPr>
              <a:t>Porter.Example</a:t>
            </a:r>
            <a:r>
              <a:rPr lang="en-US" sz="2400" dirty="0">
                <a:solidFill>
                  <a:schemeClr val="tx1"/>
                </a:solidFill>
                <a:latin typeface="Times New Roman" pitchFamily="18" charset="0"/>
                <a:cs typeface="Times New Roman" pitchFamily="18" charset="0"/>
              </a:rPr>
              <a:t> concepts: SWOT analysis, Porter's Five Forces, Value Chain Analysis.</a:t>
            </a:r>
          </a:p>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Assumptions: </a:t>
            </a:r>
            <a:r>
              <a:rPr lang="en-US" sz="2400" dirty="0">
                <a:solidFill>
                  <a:schemeClr val="tx1"/>
                </a:solidFill>
                <a:latin typeface="Times New Roman" pitchFamily="18" charset="0"/>
                <a:cs typeface="Times New Roman" pitchFamily="18" charset="0"/>
              </a:rPr>
              <a:t>Predictable environment, rational decision-makers</a:t>
            </a:r>
          </a:p>
          <a:p>
            <a:pPr marL="0" indent="0" algn="just">
              <a:lnSpc>
                <a:spcPct val="120000"/>
              </a:lnSpc>
              <a:spcBef>
                <a:spcPts val="0"/>
              </a:spcBef>
              <a:spcAft>
                <a:spcPts val="1200"/>
              </a:spcAft>
              <a:buClr>
                <a:schemeClr val="accent6"/>
              </a:buClr>
              <a:buNone/>
            </a:pPr>
            <a:endParaRPr lang="en-US" dirty="0">
              <a:solidFill>
                <a:schemeClr val="tx1"/>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8540412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1DDFB-CB1A-21C5-D92F-8DBD34C1948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1EFD3E3-0E7F-B639-5211-DF1AD88E59BE}"/>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574D1589-1E84-3183-421B-4302D6589A11}"/>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1B062358-520E-4055-6839-53A9BE770779}"/>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theories of strategic management</a:t>
            </a:r>
          </a:p>
        </p:txBody>
      </p:sp>
      <p:sp>
        <p:nvSpPr>
          <p:cNvPr id="6" name="Slide Number Placeholder 5">
            <a:extLst>
              <a:ext uri="{FF2B5EF4-FFF2-40B4-BE49-F238E27FC236}">
                <a16:creationId xmlns:a16="http://schemas.microsoft.com/office/drawing/2014/main" id="{CA53BDE9-BCFA-8D74-6813-7A52382C8D96}"/>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78</a:t>
            </a:r>
          </a:p>
        </p:txBody>
      </p:sp>
      <p:sp>
        <p:nvSpPr>
          <p:cNvPr id="7" name="Content Placeholder 2">
            <a:extLst>
              <a:ext uri="{FF2B5EF4-FFF2-40B4-BE49-F238E27FC236}">
                <a16:creationId xmlns:a16="http://schemas.microsoft.com/office/drawing/2014/main" id="{D2D837C9-D1E2-624D-A21D-EC226ED05611}"/>
              </a:ext>
            </a:extLst>
          </p:cNvPr>
          <p:cNvSpPr txBox="1">
            <a:spLocks/>
          </p:cNvSpPr>
          <p:nvPr/>
        </p:nvSpPr>
        <p:spPr>
          <a:xfrm>
            <a:off x="385161" y="1694046"/>
            <a:ext cx="8375266" cy="3878980"/>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2. Evolutionary Theory</a:t>
            </a:r>
          </a:p>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Key idea: </a:t>
            </a:r>
            <a:r>
              <a:rPr lang="en-US" sz="2400" dirty="0">
                <a:solidFill>
                  <a:schemeClr val="tx1"/>
                </a:solidFill>
                <a:latin typeface="Times New Roman" pitchFamily="18" charset="0"/>
                <a:cs typeface="Times New Roman" pitchFamily="18" charset="0"/>
              </a:rPr>
              <a:t>Strategy emerges through a process of natural selection in a competitive environment.</a:t>
            </a:r>
          </a:p>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Proponents: </a:t>
            </a:r>
            <a:r>
              <a:rPr lang="en-US" sz="2400" dirty="0">
                <a:solidFill>
                  <a:schemeClr val="tx1"/>
                </a:solidFill>
                <a:latin typeface="Times New Roman" pitchFamily="18" charset="0"/>
                <a:cs typeface="Times New Roman" pitchFamily="18" charset="0"/>
              </a:rPr>
              <a:t>Michael Hannan, Freeman, Nelson &amp; Winter.</a:t>
            </a:r>
          </a:p>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Analogy: </a:t>
            </a:r>
            <a:r>
              <a:rPr lang="en-US" sz="2400" dirty="0">
                <a:solidFill>
                  <a:schemeClr val="tx1"/>
                </a:solidFill>
                <a:latin typeface="Times New Roman" pitchFamily="18" charset="0"/>
                <a:cs typeface="Times New Roman" pitchFamily="18" charset="0"/>
              </a:rPr>
              <a:t>Survival of the fittest — firms with best strategies survive.</a:t>
            </a:r>
          </a:p>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Assumptions: </a:t>
            </a:r>
            <a:r>
              <a:rPr lang="en-US" sz="2400" dirty="0">
                <a:solidFill>
                  <a:schemeClr val="tx1"/>
                </a:solidFill>
                <a:latin typeface="Times New Roman" pitchFamily="18" charset="0"/>
                <a:cs typeface="Times New Roman" pitchFamily="18" charset="0"/>
              </a:rPr>
              <a:t>Market forces determine winners; managers have limited control.</a:t>
            </a:r>
            <a:endParaRPr lang="en-US" dirty="0">
              <a:solidFill>
                <a:schemeClr val="tx1"/>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86553764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4297B-6983-BE4E-2627-F58F95B60DB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1B71AFC-8496-3FDE-DCB9-EE06EF315464}"/>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6A9D7902-EDB8-E7DE-7754-B21288CF5B4E}"/>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5019FB30-BBA3-D141-AC0F-8704189F2896}"/>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theories of strategic management</a:t>
            </a:r>
          </a:p>
        </p:txBody>
      </p:sp>
      <p:sp>
        <p:nvSpPr>
          <p:cNvPr id="6" name="Slide Number Placeholder 5">
            <a:extLst>
              <a:ext uri="{FF2B5EF4-FFF2-40B4-BE49-F238E27FC236}">
                <a16:creationId xmlns:a16="http://schemas.microsoft.com/office/drawing/2014/main" id="{F481BA13-9CF2-AC6C-EA30-FC0BC4D7E187}"/>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79</a:t>
            </a:r>
          </a:p>
        </p:txBody>
      </p:sp>
      <p:sp>
        <p:nvSpPr>
          <p:cNvPr id="7" name="Content Placeholder 2">
            <a:extLst>
              <a:ext uri="{FF2B5EF4-FFF2-40B4-BE49-F238E27FC236}">
                <a16:creationId xmlns:a16="http://schemas.microsoft.com/office/drawing/2014/main" id="{FD25143F-DF70-A472-271C-0B58EA2F47D3}"/>
              </a:ext>
            </a:extLst>
          </p:cNvPr>
          <p:cNvSpPr txBox="1">
            <a:spLocks/>
          </p:cNvSpPr>
          <p:nvPr/>
        </p:nvSpPr>
        <p:spPr>
          <a:xfrm>
            <a:off x="385161" y="1376413"/>
            <a:ext cx="8375266" cy="4196613"/>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3. Processual Theory</a:t>
            </a:r>
          </a:p>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Key idea: </a:t>
            </a:r>
            <a:r>
              <a:rPr lang="en-US" sz="2400" dirty="0">
                <a:solidFill>
                  <a:schemeClr val="tx1"/>
                </a:solidFill>
                <a:latin typeface="Times New Roman" pitchFamily="18" charset="0"/>
                <a:cs typeface="Times New Roman" pitchFamily="18" charset="0"/>
              </a:rPr>
              <a:t>Strategy emerges from internal processes, politics, and organizational culture.</a:t>
            </a:r>
          </a:p>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Proponents: </a:t>
            </a:r>
            <a:r>
              <a:rPr lang="en-US" sz="2400" dirty="0">
                <a:solidFill>
                  <a:schemeClr val="tx1"/>
                </a:solidFill>
                <a:latin typeface="Times New Roman" pitchFamily="18" charset="0"/>
                <a:cs typeface="Times New Roman" pitchFamily="18" charset="0"/>
              </a:rPr>
              <a:t>Henry Mintzberg, Richard Whittington.</a:t>
            </a:r>
          </a:p>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Features: </a:t>
            </a:r>
            <a:r>
              <a:rPr lang="en-US" sz="2400" dirty="0">
                <a:solidFill>
                  <a:schemeClr val="tx1"/>
                </a:solidFill>
                <a:latin typeface="Times New Roman" pitchFamily="18" charset="0"/>
                <a:cs typeface="Times New Roman" pitchFamily="18" charset="0"/>
              </a:rPr>
              <a:t>Emphasizes incrementalism, learning, and bounded rationality.</a:t>
            </a:r>
          </a:p>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Assumptions: </a:t>
            </a:r>
            <a:r>
              <a:rPr lang="en-US" sz="2400" dirty="0">
                <a:solidFill>
                  <a:schemeClr val="tx1"/>
                </a:solidFill>
                <a:latin typeface="Times New Roman" pitchFamily="18" charset="0"/>
                <a:cs typeface="Times New Roman" pitchFamily="18" charset="0"/>
              </a:rPr>
              <a:t>Organizations are messy; strategy evolves through practice and learning.</a:t>
            </a: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9372502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7ED8B-C24B-61E6-FA9C-A4EBD01FA84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78C4138-963F-B723-A678-F4473FA10ED7}"/>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569AEEA4-F968-1DB4-DC4B-E47C19B08C89}"/>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AF57C4F-BC7F-BDD8-515F-0E7BD409A308}"/>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theories of strategic management</a:t>
            </a:r>
          </a:p>
        </p:txBody>
      </p:sp>
      <p:sp>
        <p:nvSpPr>
          <p:cNvPr id="6" name="Slide Number Placeholder 5">
            <a:extLst>
              <a:ext uri="{FF2B5EF4-FFF2-40B4-BE49-F238E27FC236}">
                <a16:creationId xmlns:a16="http://schemas.microsoft.com/office/drawing/2014/main" id="{80172E1E-BA9F-A7E0-3CFF-8CC60D47585A}"/>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80</a:t>
            </a:r>
          </a:p>
        </p:txBody>
      </p:sp>
      <p:sp>
        <p:nvSpPr>
          <p:cNvPr id="7" name="Content Placeholder 2">
            <a:extLst>
              <a:ext uri="{FF2B5EF4-FFF2-40B4-BE49-F238E27FC236}">
                <a16:creationId xmlns:a16="http://schemas.microsoft.com/office/drawing/2014/main" id="{E96D7191-8E59-E137-BF88-A17A64494890}"/>
              </a:ext>
            </a:extLst>
          </p:cNvPr>
          <p:cNvSpPr txBox="1">
            <a:spLocks/>
          </p:cNvSpPr>
          <p:nvPr/>
        </p:nvSpPr>
        <p:spPr>
          <a:xfrm>
            <a:off x="385161" y="1376413"/>
            <a:ext cx="8375266" cy="4196613"/>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4. Systemic Theory</a:t>
            </a:r>
          </a:p>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Key idea: </a:t>
            </a:r>
            <a:r>
              <a:rPr lang="en-US" sz="2400" dirty="0">
                <a:solidFill>
                  <a:schemeClr val="tx1"/>
                </a:solidFill>
                <a:latin typeface="Times New Roman" pitchFamily="18" charset="0"/>
                <a:cs typeface="Times New Roman" pitchFamily="18" charset="0"/>
              </a:rPr>
              <a:t>Strategy is shaped by the social systems and institutions within which the firm operates.</a:t>
            </a:r>
          </a:p>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Proponents: </a:t>
            </a:r>
            <a:r>
              <a:rPr lang="en-US" sz="2400" dirty="0">
                <a:solidFill>
                  <a:schemeClr val="tx1"/>
                </a:solidFill>
                <a:latin typeface="Times New Roman" pitchFamily="18" charset="0"/>
                <a:cs typeface="Times New Roman" pitchFamily="18" charset="0"/>
              </a:rPr>
              <a:t>Richard Whittington.</a:t>
            </a:r>
          </a:p>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Focus: </a:t>
            </a:r>
            <a:r>
              <a:rPr lang="en-US" sz="2400" dirty="0">
                <a:solidFill>
                  <a:schemeClr val="tx1"/>
                </a:solidFill>
                <a:latin typeface="Times New Roman" pitchFamily="18" charset="0"/>
                <a:cs typeface="Times New Roman" pitchFamily="18" charset="0"/>
              </a:rPr>
              <a:t>Cultural, political, and institutional context.</a:t>
            </a:r>
          </a:p>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Assumptions: </a:t>
            </a:r>
            <a:r>
              <a:rPr lang="en-US" sz="2400" dirty="0">
                <a:solidFill>
                  <a:schemeClr val="tx1"/>
                </a:solidFill>
                <a:latin typeface="Times New Roman" pitchFamily="18" charset="0"/>
                <a:cs typeface="Times New Roman" pitchFamily="18" charset="0"/>
              </a:rPr>
              <a:t>Strategic behavior varies across different societies and institutional settings.</a:t>
            </a: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1587002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2AA25-7628-66EF-8BC1-32B14D379CC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43ABE7A-AA58-9EA6-D5AF-BB34EF7E960C}"/>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06D3F615-8621-2F97-450E-3A329E42151D}"/>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3495FCC-E09E-E8CD-AC26-4CC316FB624F}"/>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theories of strategic management</a:t>
            </a:r>
          </a:p>
        </p:txBody>
      </p:sp>
      <p:sp>
        <p:nvSpPr>
          <p:cNvPr id="6" name="Slide Number Placeholder 5">
            <a:extLst>
              <a:ext uri="{FF2B5EF4-FFF2-40B4-BE49-F238E27FC236}">
                <a16:creationId xmlns:a16="http://schemas.microsoft.com/office/drawing/2014/main" id="{F042F614-61B3-0C25-3A81-AB404E7F3DDA}"/>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81</a:t>
            </a:r>
          </a:p>
        </p:txBody>
      </p:sp>
      <p:sp>
        <p:nvSpPr>
          <p:cNvPr id="7" name="Content Placeholder 2">
            <a:extLst>
              <a:ext uri="{FF2B5EF4-FFF2-40B4-BE49-F238E27FC236}">
                <a16:creationId xmlns:a16="http://schemas.microsoft.com/office/drawing/2014/main" id="{3FCF3680-40D9-9A6E-B2BA-1A09F32F3E41}"/>
              </a:ext>
            </a:extLst>
          </p:cNvPr>
          <p:cNvSpPr txBox="1">
            <a:spLocks/>
          </p:cNvSpPr>
          <p:nvPr/>
        </p:nvSpPr>
        <p:spPr>
          <a:xfrm>
            <a:off x="385161" y="1376413"/>
            <a:ext cx="8375266" cy="4196613"/>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5. Resource-Based View (RBV)</a:t>
            </a:r>
          </a:p>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Key idea: </a:t>
            </a:r>
            <a:r>
              <a:rPr lang="en-US" sz="2400" dirty="0">
                <a:solidFill>
                  <a:schemeClr val="tx1"/>
                </a:solidFill>
                <a:latin typeface="Times New Roman" pitchFamily="18" charset="0"/>
                <a:cs typeface="Times New Roman" pitchFamily="18" charset="0"/>
              </a:rPr>
              <a:t>Competitive advantage stems from unique internal resources and capabilities.</a:t>
            </a:r>
          </a:p>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Proponents: </a:t>
            </a:r>
            <a:r>
              <a:rPr lang="en-US" sz="2400" dirty="0">
                <a:solidFill>
                  <a:schemeClr val="tx1"/>
                </a:solidFill>
                <a:latin typeface="Times New Roman" pitchFamily="18" charset="0"/>
                <a:cs typeface="Times New Roman" pitchFamily="18" charset="0"/>
              </a:rPr>
              <a:t>Jay Barney, Edith Penrose.</a:t>
            </a:r>
          </a:p>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Core concept: </a:t>
            </a:r>
            <a:r>
              <a:rPr lang="en-US" sz="2400" dirty="0">
                <a:solidFill>
                  <a:schemeClr val="tx1"/>
                </a:solidFill>
                <a:latin typeface="Times New Roman" pitchFamily="18" charset="0"/>
                <a:cs typeface="Times New Roman" pitchFamily="18" charset="0"/>
              </a:rPr>
              <a:t>VRIO framework (Valuable, Rare, Inimitable, Organized).</a:t>
            </a:r>
          </a:p>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Assumptions: </a:t>
            </a:r>
            <a:r>
              <a:rPr lang="en-US" sz="2400" dirty="0">
                <a:solidFill>
                  <a:schemeClr val="tx1"/>
                </a:solidFill>
                <a:latin typeface="Times New Roman" pitchFamily="18" charset="0"/>
                <a:cs typeface="Times New Roman" pitchFamily="18" charset="0"/>
              </a:rPr>
              <a:t>Internal resources are more important than external positioning.</a:t>
            </a: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8186511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630D1-CA3E-B498-94C2-91E97A6013B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AF0EAB6-EC56-9F2D-F89A-B09B22363996}"/>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F777C23F-D17D-0586-E7CF-7C5C6AD8EE41}"/>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8E66E524-6AB6-EC31-537B-098580E4FA3A}"/>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theories of strategic management</a:t>
            </a:r>
          </a:p>
        </p:txBody>
      </p:sp>
      <p:sp>
        <p:nvSpPr>
          <p:cNvPr id="6" name="Slide Number Placeholder 5">
            <a:extLst>
              <a:ext uri="{FF2B5EF4-FFF2-40B4-BE49-F238E27FC236}">
                <a16:creationId xmlns:a16="http://schemas.microsoft.com/office/drawing/2014/main" id="{F7A2211D-C751-9AF9-90DA-58BAC15BB3BE}"/>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82</a:t>
            </a:r>
          </a:p>
        </p:txBody>
      </p:sp>
      <p:sp>
        <p:nvSpPr>
          <p:cNvPr id="7" name="Content Placeholder 2">
            <a:extLst>
              <a:ext uri="{FF2B5EF4-FFF2-40B4-BE49-F238E27FC236}">
                <a16:creationId xmlns:a16="http://schemas.microsoft.com/office/drawing/2014/main" id="{861DE6A8-DAAF-E271-2463-EE57D67E0794}"/>
              </a:ext>
            </a:extLst>
          </p:cNvPr>
          <p:cNvSpPr txBox="1">
            <a:spLocks/>
          </p:cNvSpPr>
          <p:nvPr/>
        </p:nvSpPr>
        <p:spPr>
          <a:xfrm>
            <a:off x="385161" y="1376413"/>
            <a:ext cx="8375266" cy="4196613"/>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6. Dynamic Capabilities Theory</a:t>
            </a:r>
          </a:p>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Key idea: </a:t>
            </a:r>
            <a:r>
              <a:rPr lang="en-US" sz="2400" dirty="0">
                <a:solidFill>
                  <a:schemeClr val="tx1"/>
                </a:solidFill>
                <a:latin typeface="Times New Roman" pitchFamily="18" charset="0"/>
                <a:cs typeface="Times New Roman" pitchFamily="18" charset="0"/>
              </a:rPr>
              <a:t>Firms must adapt, integrate, and reconfigure internal and external competencies to address rapidly changing environments.</a:t>
            </a:r>
          </a:p>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Proponents: </a:t>
            </a:r>
            <a:r>
              <a:rPr lang="en-US" sz="2400" dirty="0">
                <a:solidFill>
                  <a:schemeClr val="tx1"/>
                </a:solidFill>
                <a:latin typeface="Times New Roman" pitchFamily="18" charset="0"/>
                <a:cs typeface="Times New Roman" pitchFamily="18" charset="0"/>
              </a:rPr>
              <a:t>David Teece, Gary Pisano.</a:t>
            </a:r>
          </a:p>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Focus: </a:t>
            </a:r>
            <a:r>
              <a:rPr lang="en-US" sz="2400" dirty="0">
                <a:solidFill>
                  <a:schemeClr val="tx1"/>
                </a:solidFill>
                <a:latin typeface="Times New Roman" pitchFamily="18" charset="0"/>
                <a:cs typeface="Times New Roman" pitchFamily="18" charset="0"/>
              </a:rPr>
              <a:t>Learning, innovation, and responsiveness.</a:t>
            </a:r>
          </a:p>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Relation to RBV: </a:t>
            </a:r>
            <a:r>
              <a:rPr lang="en-US" sz="2400" dirty="0">
                <a:solidFill>
                  <a:schemeClr val="tx1"/>
                </a:solidFill>
                <a:latin typeface="Times New Roman" pitchFamily="18" charset="0"/>
                <a:cs typeface="Times New Roman" pitchFamily="18" charset="0"/>
              </a:rPr>
              <a:t>Builds on RBV but adds adaptability to change.</a:t>
            </a: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83710534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3F9D4-F326-CA9F-2ED8-352F58529C6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F3715F7-212A-6D14-A7BC-8611E1BE86F1}"/>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BBEBA2B1-E393-12AA-1562-1DAE20A400AF}"/>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0646DBE3-40E5-2AE5-E897-B2BBF24DF17C}"/>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theories of strategic management</a:t>
            </a:r>
          </a:p>
        </p:txBody>
      </p:sp>
      <p:sp>
        <p:nvSpPr>
          <p:cNvPr id="6" name="Slide Number Placeholder 5">
            <a:extLst>
              <a:ext uri="{FF2B5EF4-FFF2-40B4-BE49-F238E27FC236}">
                <a16:creationId xmlns:a16="http://schemas.microsoft.com/office/drawing/2014/main" id="{563F700B-B801-C64E-56CC-9049639C7629}"/>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83</a:t>
            </a:r>
          </a:p>
        </p:txBody>
      </p:sp>
      <p:sp>
        <p:nvSpPr>
          <p:cNvPr id="7" name="Content Placeholder 2">
            <a:extLst>
              <a:ext uri="{FF2B5EF4-FFF2-40B4-BE49-F238E27FC236}">
                <a16:creationId xmlns:a16="http://schemas.microsoft.com/office/drawing/2014/main" id="{1195D1A9-6B9C-C4D0-E754-E1F8E8FA4218}"/>
              </a:ext>
            </a:extLst>
          </p:cNvPr>
          <p:cNvSpPr txBox="1">
            <a:spLocks/>
          </p:cNvSpPr>
          <p:nvPr/>
        </p:nvSpPr>
        <p:spPr>
          <a:xfrm>
            <a:off x="385161" y="1376413"/>
            <a:ext cx="8375266" cy="4196613"/>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6. Dynamic Capabilities Theory</a:t>
            </a:r>
          </a:p>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Key idea: </a:t>
            </a:r>
            <a:r>
              <a:rPr lang="en-US" sz="2400" dirty="0">
                <a:solidFill>
                  <a:schemeClr val="tx1"/>
                </a:solidFill>
                <a:latin typeface="Times New Roman" pitchFamily="18" charset="0"/>
                <a:cs typeface="Times New Roman" pitchFamily="18" charset="0"/>
              </a:rPr>
              <a:t>Firms must adapt, integrate, and reconfigure internal and external competencies to address rapidly changing environments.</a:t>
            </a:r>
          </a:p>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Proponents: </a:t>
            </a:r>
            <a:r>
              <a:rPr lang="en-US" sz="2400" dirty="0">
                <a:solidFill>
                  <a:schemeClr val="tx1"/>
                </a:solidFill>
                <a:latin typeface="Times New Roman" pitchFamily="18" charset="0"/>
                <a:cs typeface="Times New Roman" pitchFamily="18" charset="0"/>
              </a:rPr>
              <a:t>David Teece, Gary Pisano.</a:t>
            </a:r>
          </a:p>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Focus: </a:t>
            </a:r>
            <a:r>
              <a:rPr lang="en-US" sz="2400" dirty="0">
                <a:solidFill>
                  <a:schemeClr val="tx1"/>
                </a:solidFill>
                <a:latin typeface="Times New Roman" pitchFamily="18" charset="0"/>
                <a:cs typeface="Times New Roman" pitchFamily="18" charset="0"/>
              </a:rPr>
              <a:t>Learning, innovation, and responsiveness.</a:t>
            </a:r>
          </a:p>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Relation to RBV: </a:t>
            </a:r>
            <a:r>
              <a:rPr lang="en-US" sz="2400" dirty="0">
                <a:solidFill>
                  <a:schemeClr val="tx1"/>
                </a:solidFill>
                <a:latin typeface="Times New Roman" pitchFamily="18" charset="0"/>
                <a:cs typeface="Times New Roman" pitchFamily="18" charset="0"/>
              </a:rPr>
              <a:t>Builds on RBV but adds adaptability to change.</a:t>
            </a: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1955673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2D164-5DA2-E0C7-5F0E-4B9B6950129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CC0B949-C564-172B-8F26-84CD92345C56}"/>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6987D806-5AF1-8E79-692D-AEC6323E7783}"/>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F3264A0B-25EC-AD88-F047-3C8112F2C8CE}"/>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theories of strategic management</a:t>
            </a:r>
          </a:p>
        </p:txBody>
      </p:sp>
      <p:sp>
        <p:nvSpPr>
          <p:cNvPr id="6" name="Slide Number Placeholder 5">
            <a:extLst>
              <a:ext uri="{FF2B5EF4-FFF2-40B4-BE49-F238E27FC236}">
                <a16:creationId xmlns:a16="http://schemas.microsoft.com/office/drawing/2014/main" id="{03DE5CD0-7952-7F59-EFBE-E6B7EC4EA8EF}"/>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84</a:t>
            </a:r>
          </a:p>
        </p:txBody>
      </p:sp>
      <p:sp>
        <p:nvSpPr>
          <p:cNvPr id="7" name="Content Placeholder 2">
            <a:extLst>
              <a:ext uri="{FF2B5EF4-FFF2-40B4-BE49-F238E27FC236}">
                <a16:creationId xmlns:a16="http://schemas.microsoft.com/office/drawing/2014/main" id="{F400F74E-29AE-48F2-8ECD-0E335BAB056A}"/>
              </a:ext>
            </a:extLst>
          </p:cNvPr>
          <p:cNvSpPr txBox="1">
            <a:spLocks/>
          </p:cNvSpPr>
          <p:nvPr/>
        </p:nvSpPr>
        <p:spPr>
          <a:xfrm>
            <a:off x="385161" y="1376413"/>
            <a:ext cx="8375266" cy="4196613"/>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7. Stakeholder Theory</a:t>
            </a:r>
          </a:p>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Key idea: </a:t>
            </a:r>
            <a:r>
              <a:rPr lang="en-US" sz="2400" dirty="0">
                <a:solidFill>
                  <a:schemeClr val="tx1"/>
                </a:solidFill>
                <a:latin typeface="Times New Roman" pitchFamily="18" charset="0"/>
                <a:cs typeface="Times New Roman" pitchFamily="18" charset="0"/>
              </a:rPr>
              <a:t>Strategy should consider the interests of all stakeholders, not just shareholders.</a:t>
            </a:r>
          </a:p>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Proponents: </a:t>
            </a:r>
            <a:r>
              <a:rPr lang="en-US" sz="2400" dirty="0">
                <a:solidFill>
                  <a:schemeClr val="tx1"/>
                </a:solidFill>
                <a:latin typeface="Times New Roman" pitchFamily="18" charset="0"/>
                <a:cs typeface="Times New Roman" pitchFamily="18" charset="0"/>
              </a:rPr>
              <a:t>R. Edward Freeman.</a:t>
            </a:r>
          </a:p>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Focus: </a:t>
            </a:r>
            <a:r>
              <a:rPr lang="en-US" sz="2400" dirty="0">
                <a:solidFill>
                  <a:schemeClr val="tx1"/>
                </a:solidFill>
                <a:latin typeface="Times New Roman" pitchFamily="18" charset="0"/>
                <a:cs typeface="Times New Roman" pitchFamily="18" charset="0"/>
              </a:rPr>
              <a:t>Ethical management, corporate social responsibility.</a:t>
            </a:r>
          </a:p>
          <a:p>
            <a:pPr marL="0" indent="0" algn="just">
              <a:spcBef>
                <a:spcPts val="0"/>
              </a:spcBef>
              <a:spcAft>
                <a:spcPts val="1200"/>
              </a:spcAft>
              <a:buNone/>
            </a:pPr>
            <a:r>
              <a:rPr lang="en-US" sz="2400" b="1" dirty="0">
                <a:solidFill>
                  <a:schemeClr val="tx1"/>
                </a:solidFill>
                <a:latin typeface="Times New Roman" pitchFamily="18" charset="0"/>
                <a:cs typeface="Times New Roman" pitchFamily="18" charset="0"/>
              </a:rPr>
              <a:t>Assumptions: </a:t>
            </a:r>
            <a:r>
              <a:rPr lang="en-US" sz="2400" dirty="0">
                <a:solidFill>
                  <a:schemeClr val="tx1"/>
                </a:solidFill>
                <a:latin typeface="Times New Roman" pitchFamily="18" charset="0"/>
                <a:cs typeface="Times New Roman" pitchFamily="18" charset="0"/>
              </a:rPr>
              <a:t>Long-term success depends on managing stakeholder relationships.</a:t>
            </a: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5611471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5A3CB-82E2-3F63-97E7-2AFE8C814C6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22A722B-4570-1A67-2FF7-CB8E35488447}"/>
              </a:ext>
            </a:extLst>
          </p:cNvPr>
          <p:cNvSpPr/>
          <p:nvPr/>
        </p:nvSpPr>
        <p:spPr>
          <a:xfrm>
            <a:off x="385161" y="327547"/>
            <a:ext cx="8454040" cy="630098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2">
                  <a:lumMod val="60000"/>
                  <a:lumOff val="40000"/>
                </a:schemeClr>
              </a:solidFill>
            </a:endParaRPr>
          </a:p>
        </p:txBody>
      </p:sp>
      <p:sp>
        <p:nvSpPr>
          <p:cNvPr id="8" name="Rectangle 7">
            <a:extLst>
              <a:ext uri="{FF2B5EF4-FFF2-40B4-BE49-F238E27FC236}">
                <a16:creationId xmlns:a16="http://schemas.microsoft.com/office/drawing/2014/main" id="{BAA0BA5D-0CE1-34EE-7022-CDC25CB3B56A}"/>
              </a:ext>
            </a:extLst>
          </p:cNvPr>
          <p:cNvSpPr/>
          <p:nvPr/>
        </p:nvSpPr>
        <p:spPr>
          <a:xfrm>
            <a:off x="385161" y="167608"/>
            <a:ext cx="8454040" cy="885991"/>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27E756F8-632E-C2DE-AE20-E14062942FDA}"/>
              </a:ext>
            </a:extLst>
          </p:cNvPr>
          <p:cNvSpPr>
            <a:spLocks noGrp="1"/>
          </p:cNvSpPr>
          <p:nvPr>
            <p:ph idx="1"/>
          </p:nvPr>
        </p:nvSpPr>
        <p:spPr>
          <a:xfrm>
            <a:off x="588729" y="327546"/>
            <a:ext cx="8250472" cy="726053"/>
          </a:xfrm>
        </p:spPr>
        <p:txBody>
          <a:bodyPr>
            <a:noAutofit/>
          </a:bodyPr>
          <a:lstStyle/>
          <a:p>
            <a:pPr marL="0" indent="0" algn="just">
              <a:buNone/>
            </a:pPr>
            <a:r>
              <a:rPr lang="en-US" sz="2000" b="1" cap="all" dirty="0">
                <a:solidFill>
                  <a:schemeClr val="bg1"/>
                </a:solidFill>
                <a:latin typeface="Gisha" pitchFamily="34" charset="-79"/>
                <a:cs typeface="Gisha" pitchFamily="34" charset="-79"/>
              </a:rPr>
              <a:t>recommendations to managers on translating theory to practice in the area of Strategic Management</a:t>
            </a:r>
          </a:p>
        </p:txBody>
      </p:sp>
      <p:sp>
        <p:nvSpPr>
          <p:cNvPr id="6" name="Slide Number Placeholder 5">
            <a:extLst>
              <a:ext uri="{FF2B5EF4-FFF2-40B4-BE49-F238E27FC236}">
                <a16:creationId xmlns:a16="http://schemas.microsoft.com/office/drawing/2014/main" id="{95E703FE-A44E-1036-B9D2-3C6D13F473E7}"/>
              </a:ext>
            </a:extLst>
          </p:cNvPr>
          <p:cNvSpPr>
            <a:spLocks noGrp="1"/>
          </p:cNvSpPr>
          <p:nvPr>
            <p:ph type="sldNum" sz="quarter" idx="12"/>
          </p:nvPr>
        </p:nvSpPr>
        <p:spPr>
          <a:xfrm>
            <a:off x="8372307" y="6219555"/>
            <a:ext cx="437861" cy="365125"/>
          </a:xfrm>
        </p:spPr>
        <p:txBody>
          <a:bodyPr>
            <a:noAutofit/>
          </a:bodyPr>
          <a:lstStyle/>
          <a:p>
            <a:r>
              <a:rPr lang="en-US" sz="1800" b="1" dirty="0">
                <a:solidFill>
                  <a:schemeClr val="tx1"/>
                </a:solidFill>
              </a:rPr>
              <a:t>85</a:t>
            </a:r>
          </a:p>
        </p:txBody>
      </p:sp>
      <p:sp>
        <p:nvSpPr>
          <p:cNvPr id="7" name="Content Placeholder 2">
            <a:extLst>
              <a:ext uri="{FF2B5EF4-FFF2-40B4-BE49-F238E27FC236}">
                <a16:creationId xmlns:a16="http://schemas.microsoft.com/office/drawing/2014/main" id="{35E5170C-945D-9DE8-CC71-355A1EA184D6}"/>
              </a:ext>
            </a:extLst>
          </p:cNvPr>
          <p:cNvSpPr txBox="1">
            <a:spLocks/>
          </p:cNvSpPr>
          <p:nvPr/>
        </p:nvSpPr>
        <p:spPr>
          <a:xfrm>
            <a:off x="385161" y="2618072"/>
            <a:ext cx="8375266" cy="2954954"/>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spcBef>
                <a:spcPts val="0"/>
              </a:spcBef>
              <a:spcAft>
                <a:spcPts val="1200"/>
              </a:spcAft>
              <a:buNone/>
            </a:pPr>
            <a:r>
              <a:rPr lang="en-US" sz="2400" dirty="0">
                <a:solidFill>
                  <a:schemeClr val="tx1"/>
                </a:solidFill>
                <a:latin typeface="Times New Roman" pitchFamily="18" charset="0"/>
                <a:cs typeface="Times New Roman" pitchFamily="18" charset="0"/>
              </a:rPr>
              <a:t>Translating theory into practice in Strategic Management can be challenging but crucial for organizational success. Here are key recommendations for managers seeking to bridge the gap:</a:t>
            </a:r>
          </a:p>
          <a:p>
            <a:pPr marL="0" indent="0" algn="just">
              <a:spcBef>
                <a:spcPts val="0"/>
              </a:spcBef>
              <a:spcAft>
                <a:spcPts val="1200"/>
              </a:spcAft>
              <a:buNone/>
            </a:pPr>
            <a:r>
              <a:rPr lang="en-US" sz="2400" dirty="0">
                <a:solidFill>
                  <a:schemeClr val="tx1"/>
                </a:solidFill>
                <a:latin typeface="Times New Roman" pitchFamily="18" charset="0"/>
                <a:cs typeface="Times New Roman" pitchFamily="18" charset="0"/>
              </a:rPr>
              <a:t>1. </a:t>
            </a:r>
            <a:r>
              <a:rPr lang="en-US" sz="2400" b="1" dirty="0">
                <a:solidFill>
                  <a:schemeClr val="tx1"/>
                </a:solidFill>
                <a:latin typeface="Times New Roman" pitchFamily="18" charset="0"/>
                <a:cs typeface="Times New Roman" pitchFamily="18" charset="0"/>
              </a:rPr>
              <a:t>Understand the Context Before Applying Theory</a:t>
            </a:r>
          </a:p>
          <a:p>
            <a:pPr algn="just">
              <a:spcBef>
                <a:spcPts val="0"/>
              </a:spcBef>
              <a:spcAft>
                <a:spcPts val="1200"/>
              </a:spcAft>
              <a:buFont typeface="Wingdings" panose="05000000000000000000" pitchFamily="2" charset="2"/>
              <a:buChar char="ü"/>
            </a:pPr>
            <a:r>
              <a:rPr lang="en-US" sz="2400" dirty="0">
                <a:solidFill>
                  <a:schemeClr val="tx1"/>
                </a:solidFill>
                <a:latin typeface="Times New Roman" pitchFamily="18" charset="0"/>
                <a:cs typeface="Times New Roman" pitchFamily="18" charset="0"/>
              </a:rPr>
              <a:t>Tailor strategies to your organization's industry, size, culture, and stage of growth.</a:t>
            </a:r>
          </a:p>
          <a:p>
            <a:pPr algn="just">
              <a:spcBef>
                <a:spcPts val="0"/>
              </a:spcBef>
              <a:spcAft>
                <a:spcPts val="1200"/>
              </a:spcAft>
              <a:buFont typeface="Wingdings" panose="05000000000000000000" pitchFamily="2" charset="2"/>
              <a:buChar char="ü"/>
            </a:pPr>
            <a:r>
              <a:rPr lang="en-US" sz="2400" dirty="0">
                <a:solidFill>
                  <a:schemeClr val="tx1"/>
                </a:solidFill>
                <a:latin typeface="Times New Roman" pitchFamily="18" charset="0"/>
                <a:cs typeface="Times New Roman" pitchFamily="18" charset="0"/>
              </a:rPr>
              <a:t>Avoid “one-size-fits-all” applications; instead, adapt models like SWOT, PESTEL, or Porter’s Five Forces to fit real-world dynamics.</a:t>
            </a:r>
          </a:p>
          <a:p>
            <a:pPr marL="0" indent="0" algn="ctr">
              <a:spcBef>
                <a:spcPts val="0"/>
              </a:spcBef>
              <a:spcAft>
                <a:spcPts val="1200"/>
              </a:spcAft>
              <a:buNone/>
            </a:pPr>
            <a:endParaRPr lang="en-US" sz="2400" b="1" dirty="0">
              <a:solidFill>
                <a:srgbClr val="FF0000"/>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endParaRPr lang="en-US" dirty="0">
              <a:solidFill>
                <a:schemeClr val="tx1"/>
              </a:solidFill>
              <a:latin typeface="Times New Roman" pitchFamily="18" charset="0"/>
              <a:cs typeface="Times New Roman" pitchFamily="18" charset="0"/>
            </a:endParaRPr>
          </a:p>
          <a:p>
            <a:pPr marL="0" indent="0" algn="just">
              <a:lnSpc>
                <a:spcPct val="120000"/>
              </a:lnSpc>
              <a:spcBef>
                <a:spcPts val="0"/>
              </a:spcBef>
              <a:spcAft>
                <a:spcPts val="1200"/>
              </a:spcAft>
              <a:buClr>
                <a:schemeClr val="accent6"/>
              </a:buClr>
              <a:buNone/>
            </a:pP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77775690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3300</TotalTime>
  <Words>7957</Words>
  <Application>Microsoft Office PowerPoint</Application>
  <PresentationFormat>Custom</PresentationFormat>
  <Paragraphs>849</Paragraphs>
  <Slides>104</Slides>
  <Notes>104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Arial</vt:lpstr>
      <vt:lpstr>Calibri</vt:lpstr>
      <vt:lpstr>Franklin Gothic Book</vt:lpstr>
      <vt:lpstr>Franklin Gothic Medium</vt:lpstr>
      <vt:lpstr>Gisha</vt:lpstr>
      <vt:lpstr>Times New Roman</vt:lpstr>
      <vt:lpstr>Wingdings</vt:lpstr>
      <vt:lpstr>Angles</vt:lpstr>
      <vt:lpstr>         The Institute of Strategic Management of Nigeria Chartered, Rivers State Chapter   STRATEGIC MANAGEMENT ESSENTIALS PROGRAM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TRUST AND PROJECT PERFORMANCE IN THE BAYELSA STATE CIVIL SERVICE</dc:title>
  <dc:creator>HP</dc:creator>
  <cp:lastModifiedBy>DR SYLVA  W</cp:lastModifiedBy>
  <cp:revision>599</cp:revision>
  <dcterms:created xsi:type="dcterms:W3CDTF">2019-07-28T16:16:06Z</dcterms:created>
  <dcterms:modified xsi:type="dcterms:W3CDTF">2025-05-07T17:48:01Z</dcterms:modified>
</cp:coreProperties>
</file>